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71" r:id="rId6"/>
    <p:sldId id="273" r:id="rId7"/>
    <p:sldId id="272" r:id="rId8"/>
    <p:sldId id="275" r:id="rId9"/>
    <p:sldId id="276" r:id="rId10"/>
    <p:sldId id="280" r:id="rId11"/>
    <p:sldId id="278" r:id="rId12"/>
    <p:sldId id="279" r:id="rId13"/>
    <p:sldId id="263" r:id="rId14"/>
    <p:sldId id="262" r:id="rId15"/>
    <p:sldId id="282" r:id="rId16"/>
    <p:sldId id="289" r:id="rId17"/>
    <p:sldId id="283" r:id="rId18"/>
    <p:sldId id="288" r:id="rId19"/>
    <p:sldId id="287" r:id="rId20"/>
    <p:sldId id="284" r:id="rId21"/>
    <p:sldId id="285" r:id="rId22"/>
    <p:sldId id="286" r:id="rId23"/>
    <p:sldId id="281" r:id="rId24"/>
  </p:sldIdLst>
  <p:sldSz cx="18288000" cy="10287000"/>
  <p:notesSz cx="6858000" cy="9144000"/>
  <p:embeddedFontLst>
    <p:embeddedFont>
      <p:font typeface="新細明體" panose="02020500000000000000" pitchFamily="18" charset="-120"/>
      <p:regular r:id="rId25"/>
    </p:embeddedFont>
    <p:embeddedFont>
      <p:font typeface="Aptos Narrow" panose="020B0004020202020204" pitchFamily="34" charset="0"/>
      <p:regular r:id="rId26"/>
      <p:bold r:id="rId27"/>
      <p:italic r:id="rId28"/>
      <p:boldItalic r:id="rId29"/>
    </p:embeddedFont>
    <p:embeddedFont>
      <p:font typeface="Glacial Indifference" panose="020B0604020202020204" charset="0"/>
      <p:regular r:id="rId30"/>
    </p:embeddedFont>
    <p:embeddedFont>
      <p:font typeface="Glacial Indifference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5EDB"/>
    <a:srgbClr val="9D9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0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microsoft.com/office/2007/relationships/hdphoto" Target="../media/hdphoto2.wdp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4" r="-22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3809790" y="5826116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08093" y="3649157"/>
            <a:ext cx="10402996" cy="2824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507"/>
              </a:lnSpc>
            </a:pPr>
            <a:r>
              <a:rPr lang="en-US" sz="6000" i="1">
                <a:solidFill>
                  <a:srgbClr val="2D3880"/>
                </a:solidFill>
                <a:latin typeface="Calibri"/>
                <a:ea typeface="Cormorant Garamond Italics"/>
                <a:cs typeface="Cormorant Garamond Italics"/>
              </a:rPr>
              <a:t>Financial Transactions Dataset Analytics &amp; Insights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08093" y="7527376"/>
            <a:ext cx="103680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4000" dirty="0">
                <a:latin typeface="Calibri"/>
                <a:ea typeface="Calibri"/>
                <a:cs typeface="Calibri"/>
                <a:sym typeface="Glacial Indifference"/>
              </a:rPr>
              <a:t>Priya Gundepally</a:t>
            </a:r>
            <a:endParaRPr lang="en-US" sz="4000" dirty="0">
              <a:latin typeface="Calibri"/>
              <a:ea typeface="Calibri"/>
              <a:cs typeface="Calibri"/>
            </a:endParaRPr>
          </a:p>
        </p:txBody>
      </p:sp>
      <p:sp>
        <p:nvSpPr>
          <p:cNvPr id="10" name="AutoShape 10"/>
          <p:cNvSpPr/>
          <p:nvPr/>
        </p:nvSpPr>
        <p:spPr>
          <a:xfrm flipH="1">
            <a:off x="1925123" y="2221779"/>
            <a:ext cx="0" cy="5843443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圖片 2" descr="一張含有 螢幕擷取畫面, 美工圖案, 平面設計, 卡通 的圖片&#10;&#10;自動產生的描述">
            <a:extLst>
              <a:ext uri="{FF2B5EF4-FFF2-40B4-BE49-F238E27FC236}">
                <a16:creationId xmlns:a16="http://schemas.microsoft.com/office/drawing/2014/main" id="{02CCA053-D8F3-9E3E-1EFA-A072DFF85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0333" y="3523997"/>
            <a:ext cx="5292120" cy="28027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-5092"/>
            <a:ext cx="3016342" cy="1965710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4566102" y="-4491"/>
            <a:ext cx="3721898" cy="1965710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2" name="TextBox 34">
            <a:extLst>
              <a:ext uri="{FF2B5EF4-FFF2-40B4-BE49-F238E27FC236}">
                <a16:creationId xmlns:a16="http://schemas.microsoft.com/office/drawing/2014/main" id="{81089AAD-4524-F8B4-B519-075EB041493C}"/>
              </a:ext>
            </a:extLst>
          </p:cNvPr>
          <p:cNvSpPr txBox="1"/>
          <p:nvPr/>
        </p:nvSpPr>
        <p:spPr>
          <a:xfrm>
            <a:off x="1341585" y="1618976"/>
            <a:ext cx="125890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Calibri"/>
                <a:cs typeface="Calibri"/>
              </a:rPr>
              <a:t>Transaction Error and User Behavior Analysis: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FFC08-B664-12DF-02DB-5BFD77017F68}"/>
              </a:ext>
            </a:extLst>
          </p:cNvPr>
          <p:cNvSpPr txBox="1"/>
          <p:nvPr/>
        </p:nvSpPr>
        <p:spPr>
          <a:xfrm>
            <a:off x="1340326" y="2441522"/>
            <a:ext cx="13578319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Calibri"/>
                <a:cs typeface="Calibri"/>
              </a:rPr>
              <a:t>Analysis of Error Type "Insufficient Funds":</a:t>
            </a:r>
            <a:endParaRPr lang="en-US" sz="280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Users with 'Exceptional' credit score are relatively more likely to max out.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Users in the 'Very Good' and 'Good' tend to max out their cards at higher rate.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Users in the 'Poor' range (1.63%) contribute the least to total maxed-out errors.</a:t>
            </a:r>
          </a:p>
          <a:p>
            <a:r>
              <a:rPr lang="en-US" sz="2800" b="1">
                <a:ea typeface="Calibri"/>
                <a:cs typeface="Calibri"/>
              </a:rPr>
              <a:t>Performance Improvement: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Pre-normalize column '</a:t>
            </a:r>
            <a:r>
              <a:rPr lang="en-US" sz="2800" err="1">
                <a:ea typeface="Calibri"/>
                <a:cs typeface="Calibri"/>
              </a:rPr>
              <a:t>credit_score</a:t>
            </a:r>
            <a:r>
              <a:rPr lang="en-US" sz="2800">
                <a:ea typeface="Calibri"/>
                <a:cs typeface="Calibri"/>
              </a:rPr>
              <a:t>' and create column '</a:t>
            </a:r>
            <a:r>
              <a:rPr lang="en-US" sz="2800" err="1">
                <a:ea typeface="Calibri"/>
                <a:cs typeface="Calibri"/>
              </a:rPr>
              <a:t>credit_score_range</a:t>
            </a:r>
            <a:r>
              <a:rPr lang="en-US" sz="2800">
                <a:ea typeface="Calibri"/>
                <a:cs typeface="Calibri"/>
              </a:rPr>
              <a:t>' for querying.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AB512-A6FD-BE6A-1D93-13161AE7054A}"/>
              </a:ext>
            </a:extLst>
          </p:cNvPr>
          <p:cNvSpPr txBox="1"/>
          <p:nvPr/>
        </p:nvSpPr>
        <p:spPr>
          <a:xfrm>
            <a:off x="9982516" y="5203234"/>
            <a:ext cx="3666506" cy="37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>
                <a:ea typeface="Calibri"/>
                <a:cs typeface="Calibri"/>
              </a:rPr>
              <a:t>Query Result:</a:t>
            </a:r>
            <a:endParaRPr lang="en-US" b="1" i="1" u="s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5E331-91BF-A60C-CBBA-4C2453AAE979}"/>
              </a:ext>
            </a:extLst>
          </p:cNvPr>
          <p:cNvSpPr txBox="1"/>
          <p:nvPr/>
        </p:nvSpPr>
        <p:spPr>
          <a:xfrm>
            <a:off x="10083909" y="7245801"/>
            <a:ext cx="46666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>
                <a:ea typeface="Calibri"/>
                <a:cs typeface="Calibri"/>
              </a:rPr>
              <a:t>% of Maxed Out Errors Vs. Credit Score Range:</a:t>
            </a:r>
            <a:endParaRPr lang="en-US" b="1" i="1" u="sng" err="1"/>
          </a:p>
        </p:txBody>
      </p:sp>
      <p:pic>
        <p:nvPicPr>
          <p:cNvPr id="15" name="Picture 14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A61AF556-4ADE-3D69-4928-53D7EAEAD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814" y="5634685"/>
            <a:ext cx="5987762" cy="1428487"/>
          </a:xfrm>
          <a:prstGeom prst="rect">
            <a:avLst/>
          </a:prstGeom>
        </p:spPr>
      </p:pic>
      <p:pic>
        <p:nvPicPr>
          <p:cNvPr id="16" name="Picture 15" descr="A graph with blue squares&#10;&#10;Description automatically generated">
            <a:extLst>
              <a:ext uri="{FF2B5EF4-FFF2-40B4-BE49-F238E27FC236}">
                <a16:creationId xmlns:a16="http://schemas.microsoft.com/office/drawing/2014/main" id="{BD14BF00-09D4-CB9B-0939-37D6F17A5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4210" y="7710087"/>
            <a:ext cx="5117524" cy="1893677"/>
          </a:xfrm>
          <a:prstGeom prst="rect">
            <a:avLst/>
          </a:prstGeom>
        </p:spPr>
      </p:pic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7B0E281-71C7-FE12-EA20-2CAD06D26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756" y="5384993"/>
            <a:ext cx="7328524" cy="4640798"/>
          </a:xfrm>
          <a:prstGeom prst="rect">
            <a:avLst/>
          </a:prstGeom>
        </p:spPr>
      </p:pic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FF4F7E7-4E58-45EB-D9DB-372F0584F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37225" y="2732531"/>
            <a:ext cx="3576484" cy="17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5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-2847"/>
            <a:ext cx="3060920" cy="1964427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2" name="TextBox 34">
            <a:extLst>
              <a:ext uri="{FF2B5EF4-FFF2-40B4-BE49-F238E27FC236}">
                <a16:creationId xmlns:a16="http://schemas.microsoft.com/office/drawing/2014/main" id="{81089AAD-4524-F8B4-B519-075EB041493C}"/>
              </a:ext>
            </a:extLst>
          </p:cNvPr>
          <p:cNvSpPr txBox="1"/>
          <p:nvPr/>
        </p:nvSpPr>
        <p:spPr>
          <a:xfrm>
            <a:off x="1638560" y="1618976"/>
            <a:ext cx="125890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Calibri"/>
                <a:cs typeface="Calibri"/>
              </a:rPr>
              <a:t>Financial Stress Index For States: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41A320-0D10-359B-6C26-E7DD9FEBF90F}"/>
              </a:ext>
            </a:extLst>
          </p:cNvPr>
          <p:cNvSpPr txBox="1"/>
          <p:nvPr/>
        </p:nvSpPr>
        <p:spPr>
          <a:xfrm>
            <a:off x="1532658" y="2740798"/>
            <a:ext cx="325969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605EDB"/>
                </a:solidFill>
                <a:ea typeface="Calibri"/>
                <a:cs typeface="Calibri"/>
              </a:rPr>
              <a:t>Financial Stress Index =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ECA22-8E3E-5E49-EA3D-A2C6C160A7C5}"/>
              </a:ext>
            </a:extLst>
          </p:cNvPr>
          <p:cNvSpPr txBox="1"/>
          <p:nvPr/>
        </p:nvSpPr>
        <p:spPr>
          <a:xfrm>
            <a:off x="4748417" y="2550589"/>
            <a:ext cx="342688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rgbClr val="605EDB"/>
                </a:solidFill>
                <a:latin typeface="Calibri"/>
              </a:rPr>
              <a:t>0.45</a:t>
            </a:r>
            <a:r>
              <a:rPr lang="en-US" sz="2200" b="1" baseline="0">
                <a:solidFill>
                  <a:srgbClr val="605EDB"/>
                </a:solidFill>
                <a:latin typeface="Calibri"/>
              </a:rPr>
              <a:t> x (Average Debt Ratio for all users in a state) </a:t>
            </a:r>
            <a:endParaRPr lang="en-US" sz="2200" b="1">
              <a:solidFill>
                <a:srgbClr val="605EDB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06F47-A14B-D503-AF34-DD4143822006}"/>
              </a:ext>
            </a:extLst>
          </p:cNvPr>
          <p:cNvSpPr txBox="1"/>
          <p:nvPr/>
        </p:nvSpPr>
        <p:spPr>
          <a:xfrm>
            <a:off x="8176482" y="2571551"/>
            <a:ext cx="408338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605EDB"/>
                </a:solidFill>
                <a:ea typeface="Calibri"/>
                <a:cs typeface="Calibri"/>
              </a:rPr>
              <a:t> </a:t>
            </a:r>
            <a:r>
              <a:rPr lang="en-US" sz="2200" b="1">
                <a:solidFill>
                  <a:srgbClr val="605EDB"/>
                </a:solidFill>
                <a:ea typeface="+mn-lt"/>
                <a:cs typeface="+mn-lt"/>
              </a:rPr>
              <a:t> 0.45 x (Average Credit Utilization for all users in a state) </a:t>
            </a:r>
          </a:p>
          <a:p>
            <a:endParaRPr lang="en-US" sz="2200">
              <a:solidFill>
                <a:srgbClr val="605EDB"/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F8443-722B-2F41-78F0-141645E60FD2}"/>
              </a:ext>
            </a:extLst>
          </p:cNvPr>
          <p:cNvSpPr txBox="1"/>
          <p:nvPr/>
        </p:nvSpPr>
        <p:spPr>
          <a:xfrm>
            <a:off x="7794994" y="2768831"/>
            <a:ext cx="29688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rgbClr val="605EDB"/>
                </a:solidFill>
                <a:ea typeface="Calibri"/>
                <a:cs typeface="Calibri"/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DF75E6-1D31-5192-ECB2-9EB114969855}"/>
              </a:ext>
            </a:extLst>
          </p:cNvPr>
          <p:cNvSpPr txBox="1"/>
          <p:nvPr/>
        </p:nvSpPr>
        <p:spPr>
          <a:xfrm>
            <a:off x="12028000" y="2716480"/>
            <a:ext cx="296883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200" b="1">
                <a:solidFill>
                  <a:srgbClr val="605EDB"/>
                </a:solidFill>
                <a:ea typeface="Calibri"/>
                <a:cs typeface="Calibri"/>
              </a:rPr>
              <a:t>+</a:t>
            </a:r>
            <a:endParaRPr lang="en-US" sz="2200" b="1">
              <a:solidFill>
                <a:srgbClr val="605EDB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D17689-0859-3195-2119-77AD52ADDD32}"/>
              </a:ext>
            </a:extLst>
          </p:cNvPr>
          <p:cNvSpPr txBox="1"/>
          <p:nvPr/>
        </p:nvSpPr>
        <p:spPr>
          <a:xfrm>
            <a:off x="12524416" y="2574708"/>
            <a:ext cx="463691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>
                <a:solidFill>
                  <a:srgbClr val="605EDB"/>
                </a:solidFill>
                <a:ea typeface="Calibri"/>
                <a:cs typeface="Calibri"/>
              </a:rPr>
              <a:t>0.1 x (No. Of Insufficient balance Transactions in a state)</a:t>
            </a:r>
          </a:p>
        </p:txBody>
      </p:sp>
      <p:pic>
        <p:nvPicPr>
          <p:cNvPr id="12" name="Picture 1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F0995F16-8353-232E-D05B-DACD2F132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669" y="3526042"/>
            <a:ext cx="7429501" cy="3001121"/>
          </a:xfrm>
          <a:prstGeom prst="rect">
            <a:avLst/>
          </a:prstGeom>
        </p:spPr>
      </p:pic>
      <p:pic>
        <p:nvPicPr>
          <p:cNvPr id="15" name="Picture 1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25CA571-ABC4-3FD0-C84C-811DD7AC5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670" y="6694943"/>
            <a:ext cx="7429500" cy="3001774"/>
          </a:xfrm>
          <a:prstGeom prst="rect">
            <a:avLst/>
          </a:prstGeom>
        </p:spPr>
      </p:pic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B3E8B554-17F7-07C9-FDEF-027BEF7C0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3152" y="8016083"/>
            <a:ext cx="7304641" cy="1683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31165C-C58A-D0E9-099C-83B49E5ECD2F}"/>
              </a:ext>
            </a:extLst>
          </p:cNvPr>
          <p:cNvSpPr txBox="1"/>
          <p:nvPr/>
        </p:nvSpPr>
        <p:spPr>
          <a:xfrm>
            <a:off x="1534514" y="3523079"/>
            <a:ext cx="785183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Calibri"/>
                <a:cs typeface="Calibri"/>
              </a:rPr>
              <a:t>Analysis based on FSI: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Highly Financially stable states for bank operations: Delaware, South Dakota, Wyoming, Vermont, DC.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Least Financially stable states for bank operations:  West Virginia, Oregon, New Hampshire, Utah, North Dakota.</a:t>
            </a:r>
          </a:p>
        </p:txBody>
      </p:sp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CC404FA6-0853-9BFB-4558-AACA4627E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439" y="6047638"/>
            <a:ext cx="7307994" cy="16697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FBCFD9-B839-5FB0-0E4D-A987E1885F3E}"/>
              </a:ext>
            </a:extLst>
          </p:cNvPr>
          <p:cNvSpPr txBox="1"/>
          <p:nvPr/>
        </p:nvSpPr>
        <p:spPr>
          <a:xfrm>
            <a:off x="1527092" y="5677733"/>
            <a:ext cx="44235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>
                <a:ea typeface="Calibri"/>
                <a:cs typeface="Calibri"/>
              </a:rPr>
              <a:t>Query Results:</a:t>
            </a:r>
            <a:endParaRPr lang="en-US" b="1" i="1" u="sng"/>
          </a:p>
        </p:txBody>
      </p:sp>
    </p:spTree>
    <p:extLst>
      <p:ext uri="{BB962C8B-B14F-4D97-AF65-F5344CB8AC3E}">
        <p14:creationId xmlns:p14="http://schemas.microsoft.com/office/powerpoint/2010/main" val="54238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FA41B5BD-7F20-BE98-5D6D-3D8554F29179}"/>
              </a:ext>
            </a:extLst>
          </p:cNvPr>
          <p:cNvGrpSpPr/>
          <p:nvPr/>
        </p:nvGrpSpPr>
        <p:grpSpPr>
          <a:xfrm>
            <a:off x="12380086" y="4017473"/>
            <a:ext cx="5372594" cy="5725986"/>
            <a:chOff x="0" y="-47625"/>
            <a:chExt cx="1941115" cy="220814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C80465A-030B-1569-5912-57C9E9233D5F}"/>
                </a:ext>
              </a:extLst>
            </p:cNvPr>
            <p:cNvSpPr/>
            <p:nvPr/>
          </p:nvSpPr>
          <p:spPr>
            <a:xfrm>
              <a:off x="0" y="0"/>
              <a:ext cx="1941115" cy="2160521"/>
            </a:xfrm>
            <a:custGeom>
              <a:avLst/>
              <a:gdLst/>
              <a:ahLst/>
              <a:cxnLst/>
              <a:rect l="l" t="t" r="r" b="b"/>
              <a:pathLst>
                <a:path w="1941115" h="2160521">
                  <a:moveTo>
                    <a:pt x="0" y="0"/>
                  </a:moveTo>
                  <a:lnTo>
                    <a:pt x="1941115" y="0"/>
                  </a:lnTo>
                  <a:lnTo>
                    <a:pt x="1941115" y="2160521"/>
                  </a:lnTo>
                  <a:lnTo>
                    <a:pt x="0" y="2160521"/>
                  </a:lnTo>
                  <a:close/>
                </a:path>
              </a:pathLst>
            </a:custGeom>
            <a:solidFill>
              <a:srgbClr val="ECE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37CBD9E4-5D41-E395-DEE0-C2D51C4CA691}"/>
                </a:ext>
              </a:extLst>
            </p:cNvPr>
            <p:cNvSpPr txBox="1"/>
            <p:nvPr/>
          </p:nvSpPr>
          <p:spPr>
            <a:xfrm>
              <a:off x="0" y="-47625"/>
              <a:ext cx="1941115" cy="2208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3" name="TextBox 34">
            <a:extLst>
              <a:ext uri="{FF2B5EF4-FFF2-40B4-BE49-F238E27FC236}">
                <a16:creationId xmlns:a16="http://schemas.microsoft.com/office/drawing/2014/main" id="{E3A8B4C5-DFCD-63FE-AA07-386D2A3C38EF}"/>
              </a:ext>
            </a:extLst>
          </p:cNvPr>
          <p:cNvSpPr txBox="1"/>
          <p:nvPr/>
        </p:nvSpPr>
        <p:spPr>
          <a:xfrm>
            <a:off x="2625696" y="1618976"/>
            <a:ext cx="1258904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5400" b="1">
                <a:solidFill>
                  <a:srgbClr val="2D3880"/>
                </a:solidFill>
                <a:ea typeface="Calibri"/>
                <a:cs typeface="Calibri"/>
              </a:rPr>
              <a:t>Strategic Value of Data</a:t>
            </a:r>
          </a:p>
        </p:txBody>
      </p:sp>
      <p:pic>
        <p:nvPicPr>
          <p:cNvPr id="2" name="Picture 1" descr="CaixaBank Tech | LinkedIn">
            <a:extLst>
              <a:ext uri="{FF2B5EF4-FFF2-40B4-BE49-F238E27FC236}">
                <a16:creationId xmlns:a16="http://schemas.microsoft.com/office/drawing/2014/main" id="{E7B57833-DFA0-59CC-954D-7506CA5BD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083" y="5125066"/>
            <a:ext cx="3674804" cy="3650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EF45D-62E5-5E07-6449-13851F0EC8E3}"/>
              </a:ext>
            </a:extLst>
          </p:cNvPr>
          <p:cNvSpPr txBox="1"/>
          <p:nvPr/>
        </p:nvSpPr>
        <p:spPr>
          <a:xfrm>
            <a:off x="801372" y="3445336"/>
            <a:ext cx="1157362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>
                <a:solidFill>
                  <a:srgbClr val="0D0D0D"/>
                </a:solidFill>
                <a:ea typeface="+mn-lt"/>
                <a:cs typeface="+mn-lt"/>
              </a:rPr>
              <a:t>Spend Analysis</a:t>
            </a:r>
            <a:r>
              <a:rPr lang="en-US" sz="2800">
                <a:solidFill>
                  <a:srgbClr val="0D0D0D"/>
                </a:solidFill>
                <a:ea typeface="+mn-lt"/>
                <a:cs typeface="+mn-lt"/>
              </a:rPr>
              <a:t>: Reveals regional spending trends, brand loyalty, and areas for growth.</a:t>
            </a:r>
            <a:br>
              <a:rPr lang="en-US" sz="2800">
                <a:solidFill>
                  <a:srgbClr val="0D0D0D"/>
                </a:solidFill>
                <a:ea typeface="+mn-lt"/>
                <a:cs typeface="+mn-lt"/>
              </a:rPr>
            </a:b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solidFill>
                  <a:srgbClr val="0D0D0D"/>
                </a:solidFill>
                <a:ea typeface="+mn-lt"/>
                <a:cs typeface="+mn-lt"/>
              </a:rPr>
              <a:t>Transaction Errors</a:t>
            </a:r>
            <a:r>
              <a:rPr lang="en-US" sz="2800">
                <a:solidFill>
                  <a:srgbClr val="0D0D0D"/>
                </a:solidFill>
                <a:ea typeface="+mn-lt"/>
                <a:cs typeface="+mn-lt"/>
              </a:rPr>
              <a:t>: Identifies inefficiencies, prioritizes tech fixes, and highlights financially vulnerable segments.</a:t>
            </a:r>
            <a:br>
              <a:rPr lang="en-US" sz="2800">
                <a:solidFill>
                  <a:srgbClr val="0D0D0D"/>
                </a:solidFill>
                <a:ea typeface="+mn-lt"/>
                <a:cs typeface="+mn-lt"/>
              </a:rPr>
            </a:br>
            <a:endParaRPr lang="en-US" sz="28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b="1">
                <a:solidFill>
                  <a:srgbClr val="0D0D0D"/>
                </a:solidFill>
                <a:ea typeface="+mn-lt"/>
                <a:cs typeface="+mn-lt"/>
              </a:rPr>
              <a:t>Financial Stability Index</a:t>
            </a:r>
            <a:r>
              <a:rPr lang="en-US" sz="2800">
                <a:solidFill>
                  <a:srgbClr val="0D0D0D"/>
                </a:solidFill>
                <a:ea typeface="+mn-lt"/>
                <a:cs typeface="+mn-lt"/>
              </a:rPr>
              <a:t>: Offers insights into regional financial health to guide resource allocation, marketing, and risk management decisions.</a:t>
            </a:r>
            <a:endParaRPr lang="en-US" sz="2800"/>
          </a:p>
          <a:p>
            <a:endParaRPr lang="en-US" sz="1600" b="1">
              <a:solidFill>
                <a:srgbClr val="0D0D0D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108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300" y="3673941"/>
            <a:ext cx="8096500" cy="1861453"/>
            <a:chOff x="0" y="0"/>
            <a:chExt cx="2132412" cy="4902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62800" y="3673941"/>
            <a:ext cx="8096500" cy="1861453"/>
            <a:chOff x="0" y="0"/>
            <a:chExt cx="2132412" cy="4902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62800" y="5535394"/>
            <a:ext cx="8096500" cy="1861453"/>
            <a:chOff x="0" y="0"/>
            <a:chExt cx="2132412" cy="4902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ECE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66300" y="5535394"/>
            <a:ext cx="8096500" cy="1861453"/>
            <a:chOff x="0" y="0"/>
            <a:chExt cx="2132412" cy="49025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2412" cy="490259"/>
            </a:xfrm>
            <a:custGeom>
              <a:avLst/>
              <a:gdLst/>
              <a:ahLst/>
              <a:cxnLst/>
              <a:rect l="l" t="t" r="r" b="b"/>
              <a:pathLst>
                <a:path w="2132412" h="490259">
                  <a:moveTo>
                    <a:pt x="0" y="0"/>
                  </a:moveTo>
                  <a:lnTo>
                    <a:pt x="2132412" y="0"/>
                  </a:lnTo>
                  <a:lnTo>
                    <a:pt x="2132412" y="490259"/>
                  </a:lnTo>
                  <a:lnTo>
                    <a:pt x="0" y="490259"/>
                  </a:lnTo>
                  <a:close/>
                </a:path>
              </a:pathLst>
            </a:custGeom>
            <a:solidFill>
              <a:srgbClr val="9D9D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132412" cy="54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773737" y="3876672"/>
            <a:ext cx="2343956" cy="1462210"/>
            <a:chOff x="0" y="0"/>
            <a:chExt cx="812800" cy="50704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507042"/>
            </a:xfrm>
            <a:custGeom>
              <a:avLst/>
              <a:gdLst/>
              <a:ahLst/>
              <a:cxnLst/>
              <a:rect l="l" t="t" r="r" b="b"/>
              <a:pathLst>
                <a:path w="812800" h="507042">
                  <a:moveTo>
                    <a:pt x="0" y="0"/>
                  </a:moveTo>
                  <a:lnTo>
                    <a:pt x="812800" y="0"/>
                  </a:lnTo>
                  <a:lnTo>
                    <a:pt x="812800" y="507042"/>
                  </a:lnTo>
                  <a:lnTo>
                    <a:pt x="0" y="507042"/>
                  </a:lnTo>
                  <a:close/>
                </a:path>
              </a:pathLst>
            </a:custGeom>
            <a:blipFill>
              <a:blip r:embed="rId2"/>
              <a:stretch>
                <a:fillRect t="-3400" b="-34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4064725" y="895350"/>
            <a:ext cx="10196150" cy="1154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5400" b="1">
                <a:solidFill>
                  <a:srgbClr val="2D3880"/>
                </a:solidFill>
                <a:latin typeface="Calibri"/>
                <a:ea typeface="Cormorant Garamond Bold Italics"/>
                <a:cs typeface="Cormorant Garamond Bold Italics"/>
                <a:sym typeface="Cormorant Garamond Bold Italics"/>
              </a:rPr>
              <a:t>Other useful Data</a:t>
            </a:r>
            <a:endParaRPr lang="en-US" sz="5400" b="1">
              <a:solidFill>
                <a:srgbClr val="2D3880"/>
              </a:solidFill>
              <a:latin typeface="Calibri"/>
              <a:ea typeface="Cormorant Garamond Bold Italics"/>
              <a:cs typeface="Cormorant Garamond Bold Italics"/>
            </a:endParaRPr>
          </a:p>
        </p:txBody>
      </p:sp>
      <p:grpSp>
        <p:nvGrpSpPr>
          <p:cNvPr id="36" name="Group 36"/>
          <p:cNvGrpSpPr/>
          <p:nvPr/>
        </p:nvGrpSpPr>
        <p:grpSpPr>
          <a:xfrm>
            <a:off x="1379580" y="4291850"/>
            <a:ext cx="4150370" cy="748551"/>
            <a:chOff x="0" y="163890"/>
            <a:chExt cx="5533827" cy="998069"/>
          </a:xfrm>
        </p:grpSpPr>
        <p:sp>
          <p:nvSpPr>
            <p:cNvPr id="37" name="TextBox 37"/>
            <p:cNvSpPr txBox="1"/>
            <p:nvPr/>
          </p:nvSpPr>
          <p:spPr>
            <a:xfrm>
              <a:off x="209404" y="163890"/>
              <a:ext cx="5324423" cy="543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altLang="zh-TW" sz="2400" b="1">
                  <a:solidFill>
                    <a:srgbClr val="2D3880"/>
                  </a:solidFill>
                  <a:latin typeface="Glacial Indifference Bold"/>
                  <a:ea typeface="新細明體"/>
                </a:rPr>
                <a:t>Is Card on Darkweb</a:t>
              </a:r>
              <a:endParaRPr lang="en-US" altLang="zh-TW" sz="2400" b="1">
                <a:solidFill>
                  <a:srgbClr val="2D3880"/>
                </a:solidFill>
                <a:latin typeface="Glacial Indifference Bold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627289"/>
              <a:ext cx="5324423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628166" y="5864007"/>
            <a:ext cx="4069246" cy="914331"/>
            <a:chOff x="0" y="-57150"/>
            <a:chExt cx="5425662" cy="1219109"/>
          </a:xfrm>
        </p:grpSpPr>
        <p:sp>
          <p:nvSpPr>
            <p:cNvPr id="46" name="TextBox 46"/>
            <p:cNvSpPr txBox="1"/>
            <p:nvPr/>
          </p:nvSpPr>
          <p:spPr>
            <a:xfrm>
              <a:off x="0" y="-57150"/>
              <a:ext cx="542566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627289"/>
              <a:ext cx="5425662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23719" y="5987524"/>
            <a:ext cx="3949178" cy="914331"/>
            <a:chOff x="0" y="-57150"/>
            <a:chExt cx="5265571" cy="1219109"/>
          </a:xfrm>
        </p:grpSpPr>
        <p:sp>
          <p:nvSpPr>
            <p:cNvPr id="49" name="TextBox 49"/>
            <p:cNvSpPr txBox="1"/>
            <p:nvPr/>
          </p:nvSpPr>
          <p:spPr>
            <a:xfrm>
              <a:off x="0" y="-57150"/>
              <a:ext cx="5265571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627289"/>
              <a:ext cx="5265571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628166" y="4125763"/>
            <a:ext cx="3949178" cy="914331"/>
            <a:chOff x="0" y="-57150"/>
            <a:chExt cx="5265571" cy="1219109"/>
          </a:xfrm>
        </p:grpSpPr>
        <p:sp>
          <p:nvSpPr>
            <p:cNvPr id="52" name="TextBox 52"/>
            <p:cNvSpPr txBox="1"/>
            <p:nvPr/>
          </p:nvSpPr>
          <p:spPr>
            <a:xfrm>
              <a:off x="0" y="-57150"/>
              <a:ext cx="5265571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 b="1">
                <a:solidFill>
                  <a:srgbClr val="2D3880"/>
                </a:solidFill>
                <a:latin typeface="Glacial Indifference Bold"/>
                <a:ea typeface="Glacial Indifference Bold"/>
                <a:cs typeface="Glacial Indifference Bold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627289"/>
              <a:ext cx="5265571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endParaRPr lang="en-US" sz="2400">
                <a:solidFill>
                  <a:srgbClr val="2D3880"/>
                </a:solidFill>
                <a:latin typeface="Glacial Indifference"/>
                <a:ea typeface="Glacial Indifference"/>
                <a:cs typeface="Glacial Indifference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76C9C71-AAE9-65B7-4658-98ED6551C6EE}"/>
              </a:ext>
            </a:extLst>
          </p:cNvPr>
          <p:cNvSpPr txBox="1"/>
          <p:nvPr/>
        </p:nvSpPr>
        <p:spPr>
          <a:xfrm>
            <a:off x="10125759" y="4272122"/>
            <a:ext cx="370702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D3880"/>
                </a:solidFill>
                <a:latin typeface="Glacial Indifference Bold"/>
                <a:ea typeface="新細明體"/>
              </a:rPr>
              <a:t>Demographic</a:t>
            </a:r>
            <a:r>
              <a:rPr lang="en-US" sz="1600">
                <a:latin typeface="Aptos"/>
              </a:rPr>
              <a:t> </a:t>
            </a:r>
            <a:r>
              <a:rPr lang="en-US" sz="2400" b="1">
                <a:solidFill>
                  <a:srgbClr val="2D3880"/>
                </a:solidFill>
                <a:latin typeface="Glacial Indifference Bold"/>
                <a:ea typeface="新細明體"/>
              </a:rPr>
              <a:t>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29DEC8-B86A-D10F-C946-A476AE92D104}"/>
              </a:ext>
            </a:extLst>
          </p:cNvPr>
          <p:cNvSpPr txBox="1"/>
          <p:nvPr/>
        </p:nvSpPr>
        <p:spPr>
          <a:xfrm>
            <a:off x="1423836" y="6188927"/>
            <a:ext cx="42122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D3880"/>
                </a:solidFill>
                <a:latin typeface="Glacial Indifference Bold"/>
                <a:ea typeface="新細明體"/>
              </a:rPr>
              <a:t>Payment</a:t>
            </a:r>
            <a:r>
              <a:rPr lang="en-US" sz="2400" b="1">
                <a:latin typeface="Aptos"/>
              </a:rPr>
              <a:t> </a:t>
            </a:r>
            <a:r>
              <a:rPr lang="en-US" sz="2400" b="1">
                <a:solidFill>
                  <a:srgbClr val="2D3880"/>
                </a:solidFill>
                <a:latin typeface="Glacial Indifference Bold"/>
                <a:ea typeface="新細明體"/>
              </a:rPr>
              <a:t>method</a:t>
            </a:r>
            <a:r>
              <a:rPr lang="en-US" sz="2400" b="1">
                <a:solidFill>
                  <a:srgbClr val="002060"/>
                </a:solidFill>
                <a:latin typeface="Aptos"/>
              </a:rPr>
              <a:t> details</a:t>
            </a:r>
            <a:endParaRPr lang="en-US" sz="2400" b="1">
              <a:solidFill>
                <a:srgbClr val="002060"/>
              </a:solidFill>
              <a:ea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A261E8-5051-32C8-D30C-A25B26B51738}"/>
              </a:ext>
            </a:extLst>
          </p:cNvPr>
          <p:cNvSpPr txBox="1"/>
          <p:nvPr/>
        </p:nvSpPr>
        <p:spPr>
          <a:xfrm>
            <a:off x="10127431" y="6212040"/>
            <a:ext cx="38686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2D3880"/>
                </a:solidFill>
                <a:latin typeface="Glacial Indifference Bold"/>
                <a:ea typeface="新細明體"/>
              </a:rPr>
              <a:t>Customer</a:t>
            </a:r>
            <a:r>
              <a:rPr lang="en-US" sz="1400">
                <a:latin typeface="Aptos"/>
              </a:rPr>
              <a:t> </a:t>
            </a:r>
            <a:r>
              <a:rPr lang="en-US" sz="2400" b="1">
                <a:solidFill>
                  <a:srgbClr val="2D3880"/>
                </a:solidFill>
                <a:latin typeface="Glacial Indifference Bold"/>
                <a:ea typeface="新細明體"/>
              </a:rPr>
              <a:t>feedback</a:t>
            </a:r>
          </a:p>
        </p:txBody>
      </p:sp>
      <p:pic>
        <p:nvPicPr>
          <p:cNvPr id="39" name="圖片 38" descr="What is Deep and Dark Web? How to ...">
            <a:extLst>
              <a:ext uri="{FF2B5EF4-FFF2-40B4-BE49-F238E27FC236}">
                <a16:creationId xmlns:a16="http://schemas.microsoft.com/office/drawing/2014/main" id="{7053C5F7-BDC8-3AED-1AAA-FC8DE7D2A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161" y="3879330"/>
            <a:ext cx="2392520" cy="1446419"/>
          </a:xfrm>
          <a:prstGeom prst="rect">
            <a:avLst/>
          </a:prstGeom>
        </p:spPr>
      </p:pic>
      <p:pic>
        <p:nvPicPr>
          <p:cNvPr id="40" name="圖片 39" descr="Payments Services｜NTT DATA Vietnam">
            <a:extLst>
              <a:ext uri="{FF2B5EF4-FFF2-40B4-BE49-F238E27FC236}">
                <a16:creationId xmlns:a16="http://schemas.microsoft.com/office/drawing/2014/main" id="{A970F0C0-1F4C-D5DD-D403-6A2291F42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0" y="5826681"/>
            <a:ext cx="2386339" cy="1312270"/>
          </a:xfrm>
          <a:prstGeom prst="rect">
            <a:avLst/>
          </a:prstGeom>
        </p:spPr>
      </p:pic>
      <p:pic>
        <p:nvPicPr>
          <p:cNvPr id="41" name="圖片 40" descr="What Is Customer Service? | Salesforce US">
            <a:extLst>
              <a:ext uri="{FF2B5EF4-FFF2-40B4-BE49-F238E27FC236}">
                <a16:creationId xmlns:a16="http://schemas.microsoft.com/office/drawing/2014/main" id="{B5F13D64-4A10-355D-0E8F-F15B37EA8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91379" y="5835407"/>
            <a:ext cx="2325264" cy="13122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31905" cy="10287000"/>
            <a:chOff x="0" y="0"/>
            <a:chExt cx="166766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7662" cy="2709333"/>
            </a:xfrm>
            <a:custGeom>
              <a:avLst/>
              <a:gdLst/>
              <a:ahLst/>
              <a:cxnLst/>
              <a:rect l="l" t="t" r="r" b="b"/>
              <a:pathLst>
                <a:path w="1667662" h="2709333">
                  <a:moveTo>
                    <a:pt x="0" y="0"/>
                  </a:moveTo>
                  <a:lnTo>
                    <a:pt x="1667662" y="0"/>
                  </a:lnTo>
                  <a:lnTo>
                    <a:pt x="16676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9D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7662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9945" y="3845438"/>
            <a:ext cx="6510559" cy="3954142"/>
            <a:chOff x="0" y="0"/>
            <a:chExt cx="10820400" cy="686683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2373" b="2373"/>
            <a:stretch>
              <a:fillRect/>
            </a:stretch>
          </p:blipFill>
          <p:spPr>
            <a:xfrm>
              <a:off x="0" y="0"/>
              <a:ext cx="10820400" cy="686683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1679369" y="68126"/>
            <a:ext cx="6714605" cy="10287000"/>
          </a:xfrm>
          <a:custGeom>
            <a:avLst/>
            <a:gdLst/>
            <a:ahLst/>
            <a:cxnLst/>
            <a:rect l="l" t="t" r="r" b="b"/>
            <a:pathLst>
              <a:path w="6714605" h="10287000">
                <a:moveTo>
                  <a:pt x="0" y="0"/>
                </a:moveTo>
                <a:lnTo>
                  <a:pt x="6714605" y="0"/>
                </a:lnTo>
                <a:lnTo>
                  <a:pt x="67146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990600"/>
            <a:ext cx="4955710" cy="113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7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ormorant Garamond Bold Italics"/>
              </a:rPr>
              <a:t>Conclusion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F83B74-FDF5-2023-4499-F91F94861937}"/>
              </a:ext>
            </a:extLst>
          </p:cNvPr>
          <p:cNvSpPr txBox="1"/>
          <p:nvPr/>
        </p:nvSpPr>
        <p:spPr>
          <a:xfrm>
            <a:off x="7440177" y="3343703"/>
            <a:ext cx="10017318" cy="58785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rgbClr val="0D0D0D"/>
                </a:solidFill>
                <a:ea typeface="+mn-lt"/>
                <a:cs typeface="+mn-lt"/>
              </a:rPr>
              <a:t>Our project provides insights into spending analysis by state category and brand, to merchants, banks and card networks for better organization of the resources. </a:t>
            </a:r>
          </a:p>
          <a:p>
            <a:pPr marL="285750" indent="-285750">
              <a:buFont typeface="Arial"/>
              <a:buChar char="•"/>
            </a:pPr>
            <a:endParaRPr lang="en-US" sz="2800">
              <a:solidFill>
                <a:srgbClr val="0D0D0D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rgbClr val="0D0D0D"/>
                </a:solidFill>
                <a:ea typeface="+mn-lt"/>
                <a:cs typeface="+mn-lt"/>
              </a:rPr>
              <a:t>Transaction error analysis will help banks to provide overdraft facilities to customers with strong credit scores.  </a:t>
            </a:r>
          </a:p>
          <a:p>
            <a:pPr marL="285750" indent="-285750">
              <a:buFont typeface="Arial"/>
              <a:buChar char="•"/>
            </a:pPr>
            <a:endParaRPr lang="en-US" sz="2800">
              <a:solidFill>
                <a:srgbClr val="0D0D0D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rgbClr val="0D0D0D"/>
                </a:solidFill>
                <a:ea typeface="+mn-lt"/>
                <a:cs typeface="+mn-lt"/>
              </a:rPr>
              <a:t>The financial stability index helps banks to decide which states are more suitable for business expansion. </a:t>
            </a:r>
          </a:p>
          <a:p>
            <a:pPr marL="285750" indent="-285750">
              <a:buFont typeface="Arial"/>
              <a:buChar char="•"/>
            </a:pPr>
            <a:endParaRPr lang="en-US" sz="2800">
              <a:solidFill>
                <a:srgbClr val="0D0D0D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>
                <a:solidFill>
                  <a:srgbClr val="0D0D0D"/>
                </a:solidFill>
                <a:ea typeface="+mn-lt"/>
                <a:cs typeface="+mn-lt"/>
              </a:rPr>
              <a:t>Cards table has a column  "</a:t>
            </a:r>
            <a:r>
              <a:rPr lang="en-US" sz="2800" err="1">
                <a:solidFill>
                  <a:srgbClr val="0D0D0D"/>
                </a:solidFill>
                <a:ea typeface="+mn-lt"/>
                <a:cs typeface="+mn-lt"/>
              </a:rPr>
              <a:t>is_card_on_dark_web</a:t>
            </a:r>
            <a:r>
              <a:rPr lang="en-US" sz="2800">
                <a:solidFill>
                  <a:srgbClr val="0D0D0D"/>
                </a:solidFill>
                <a:ea typeface="+mn-lt"/>
                <a:cs typeface="+mn-lt"/>
              </a:rPr>
              <a:t>". Unfortunately our dataset had his value as FALSE, if we had this data – we could better analyze how fraudulent transactions take place.</a:t>
            </a:r>
          </a:p>
          <a:p>
            <a:pPr algn="l"/>
            <a:endParaRPr lang="en-US" sz="1200">
              <a:solidFill>
                <a:srgbClr val="0D0D0D"/>
              </a:solidFill>
              <a:latin typeface="system-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144000" y="5419727"/>
            <a:ext cx="8115300" cy="2022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10"/>
              </a:lnSpc>
            </a:pPr>
            <a:r>
              <a:rPr lang="en-US" sz="12000" b="1" i="1">
                <a:solidFill>
                  <a:srgbClr val="2D3880"/>
                </a:solidFill>
                <a:latin typeface="Calibri"/>
                <a:ea typeface="Cormorant Garamond Bold Italics"/>
                <a:cs typeface="Cormorant Garamond Bold Itali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74695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B4F57CE3-7B5D-91B7-6FAB-31AC9019D8EC}"/>
              </a:ext>
            </a:extLst>
          </p:cNvPr>
          <p:cNvSpPr txBox="1"/>
          <p:nvPr/>
        </p:nvSpPr>
        <p:spPr>
          <a:xfrm>
            <a:off x="4048279" y="1018695"/>
            <a:ext cx="10196150" cy="112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latin typeface="Calibri"/>
                <a:ea typeface="Calibri"/>
                <a:cs typeface="Calibri"/>
              </a:rPr>
              <a:t>Total Spending Analysis per card brand</a:t>
            </a:r>
            <a:endParaRPr lang="zh-TW"/>
          </a:p>
        </p:txBody>
      </p:sp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3E7C769-A314-BBB8-BD20-F0AAD9EB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9105" b="38941"/>
          <a:stretch/>
        </p:blipFill>
        <p:spPr>
          <a:xfrm>
            <a:off x="2686745" y="3177455"/>
            <a:ext cx="12202976" cy="54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8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14" name="TextBox 34">
            <a:extLst>
              <a:ext uri="{FF2B5EF4-FFF2-40B4-BE49-F238E27FC236}">
                <a16:creationId xmlns:a16="http://schemas.microsoft.com/office/drawing/2014/main" id="{099C08C9-A94E-AA92-E33D-20F547DCCCC9}"/>
              </a:ext>
            </a:extLst>
          </p:cNvPr>
          <p:cNvSpPr txBox="1"/>
          <p:nvPr/>
        </p:nvSpPr>
        <p:spPr>
          <a:xfrm>
            <a:off x="4048279" y="1018695"/>
            <a:ext cx="10196150" cy="112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latin typeface="Calibri"/>
                <a:ea typeface="Cormorant Garamond Bold Italics"/>
                <a:cs typeface="Cormorant Garamond Bold Italics"/>
              </a:rPr>
              <a:t>Spending Analysis per category</a:t>
            </a:r>
          </a:p>
        </p:txBody>
      </p:sp>
      <p:pic>
        <p:nvPicPr>
          <p:cNvPr id="2" name="圖片 1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120BC657-CF7A-F301-2E75-A444E0316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32" y="3363045"/>
            <a:ext cx="17029878" cy="45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6" name="TextBox 34">
            <a:extLst>
              <a:ext uri="{FF2B5EF4-FFF2-40B4-BE49-F238E27FC236}">
                <a16:creationId xmlns:a16="http://schemas.microsoft.com/office/drawing/2014/main" id="{B4F57CE3-7B5D-91B7-6FAB-31AC9019D8EC}"/>
              </a:ext>
            </a:extLst>
          </p:cNvPr>
          <p:cNvSpPr txBox="1"/>
          <p:nvPr/>
        </p:nvSpPr>
        <p:spPr>
          <a:xfrm>
            <a:off x="4048279" y="1018695"/>
            <a:ext cx="10196150" cy="67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400" b="1">
                <a:solidFill>
                  <a:srgbClr val="2D3880"/>
                </a:solidFill>
                <a:ea typeface="+mn-lt"/>
                <a:cs typeface="+mn-lt"/>
              </a:rPr>
              <a:t>Total Spending Analysis per state</a:t>
            </a:r>
            <a:endParaRPr lang="zh-TW"/>
          </a:p>
        </p:txBody>
      </p:sp>
      <p:pic>
        <p:nvPicPr>
          <p:cNvPr id="9" name="圖片 8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03CBD54-5895-2CAA-2478-CB8C4028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93" y="3953400"/>
            <a:ext cx="16750295" cy="452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05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7" name="TextBox 34">
            <a:extLst>
              <a:ext uri="{FF2B5EF4-FFF2-40B4-BE49-F238E27FC236}">
                <a16:creationId xmlns:a16="http://schemas.microsoft.com/office/drawing/2014/main" id="{05A31D08-A9A2-9DE2-6F2B-7384DBBC707C}"/>
              </a:ext>
            </a:extLst>
          </p:cNvPr>
          <p:cNvSpPr txBox="1"/>
          <p:nvPr/>
        </p:nvSpPr>
        <p:spPr>
          <a:xfrm>
            <a:off x="5252788" y="1618976"/>
            <a:ext cx="125890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Calibri"/>
                <a:cs typeface="Calibri"/>
              </a:rPr>
              <a:t>Transaction Error Analysis</a:t>
            </a:r>
            <a:endParaRPr lang="en-US"/>
          </a:p>
        </p:txBody>
      </p:sp>
      <p:pic>
        <p:nvPicPr>
          <p:cNvPr id="9" name="Picture 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FD200F9B-D555-A7AC-5BF6-B575CC37D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080" y="3437861"/>
            <a:ext cx="14970214" cy="61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5796756"/>
            <a:ext cx="5703543" cy="4490244"/>
          </a:xfrm>
          <a:custGeom>
            <a:avLst/>
            <a:gdLst/>
            <a:ahLst/>
            <a:cxnLst/>
            <a:rect l="l" t="t" r="r" b="b"/>
            <a:pathLst>
              <a:path w="5703543" h="4490244">
                <a:moveTo>
                  <a:pt x="0" y="4490244"/>
                </a:moveTo>
                <a:lnTo>
                  <a:pt x="5703543" y="4490244"/>
                </a:lnTo>
                <a:lnTo>
                  <a:pt x="5703543" y="0"/>
                </a:lnTo>
                <a:lnTo>
                  <a:pt x="0" y="0"/>
                </a:lnTo>
                <a:lnTo>
                  <a:pt x="0" y="4490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587794" y="6483050"/>
            <a:ext cx="3700206" cy="3803950"/>
          </a:xfrm>
          <a:custGeom>
            <a:avLst/>
            <a:gdLst/>
            <a:ahLst/>
            <a:cxnLst/>
            <a:rect l="l" t="t" r="r" b="b"/>
            <a:pathLst>
              <a:path w="3700206" h="3803950">
                <a:moveTo>
                  <a:pt x="0" y="0"/>
                </a:moveTo>
                <a:lnTo>
                  <a:pt x="3700206" y="0"/>
                </a:lnTo>
                <a:lnTo>
                  <a:pt x="3700206" y="3803950"/>
                </a:lnTo>
                <a:lnTo>
                  <a:pt x="0" y="3803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86379" y="895350"/>
            <a:ext cx="12715243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>
                <a:solidFill>
                  <a:srgbClr val="2D3880"/>
                </a:solidFill>
                <a:latin typeface="Calibri"/>
                <a:ea typeface="Cormorant Garamond Bold Italics"/>
                <a:cs typeface="Cormorant Garamond Bold Italics"/>
                <a:sym typeface="Cormorant Garamond Bold Italics"/>
              </a:rPr>
              <a:t>Agenda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4243415" y="3029301"/>
            <a:ext cx="842787" cy="8427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43415" y="4157838"/>
            <a:ext cx="842787" cy="8427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243415" y="5286375"/>
            <a:ext cx="842787" cy="8427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243415" y="6461375"/>
            <a:ext cx="842787" cy="84278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251213" y="7536253"/>
            <a:ext cx="842787" cy="84278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05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582691" y="3081311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>
                <a:solidFill>
                  <a:srgbClr val="2D3880"/>
                </a:solidFill>
                <a:latin typeface="Calibri"/>
                <a:ea typeface="+mn-lt"/>
                <a:cs typeface="+mn-lt"/>
              </a:rPr>
              <a:t>Overview of dataset</a:t>
            </a:r>
            <a:endParaRPr lang="zh-TW" b="1">
              <a:latin typeface="Calibri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582691" y="4209848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>
                <a:solidFill>
                  <a:srgbClr val="2D3880"/>
                </a:solidFill>
                <a:latin typeface="Calibri"/>
                <a:ea typeface="Glacial Indifference"/>
                <a:cs typeface="Glacial Indifference"/>
              </a:rPr>
              <a:t>Data Cleaning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82691" y="5333797"/>
            <a:ext cx="6432619" cy="541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>
                <a:solidFill>
                  <a:srgbClr val="2D3880"/>
                </a:solidFill>
                <a:latin typeface="Calibri"/>
                <a:ea typeface="Glacial Indifference"/>
                <a:cs typeface="Glacial Indifference"/>
              </a:rPr>
              <a:t>Analytics and Visualization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582691" y="6457747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>
                <a:solidFill>
                  <a:srgbClr val="2D3880"/>
                </a:solidFill>
                <a:latin typeface="Calibri"/>
                <a:ea typeface="Glacial Indifference"/>
                <a:cs typeface="Glacial Indifference"/>
              </a:rPr>
              <a:t>Strategic Value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610209" y="7622978"/>
            <a:ext cx="495508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2D3880"/>
                </a:solidFill>
                <a:latin typeface="Calibri"/>
                <a:ea typeface="Glacial Indifference"/>
                <a:cs typeface="Glacial Indifference"/>
                <a:sym typeface="Glacial Indifference"/>
              </a:rPr>
              <a:t>Conclusion</a:t>
            </a:r>
            <a:endParaRPr lang="en-US" sz="3200" b="1">
              <a:solidFill>
                <a:srgbClr val="2D3880"/>
              </a:solidFill>
              <a:latin typeface="Calibri"/>
              <a:ea typeface="Glacial Indifference"/>
              <a:cs typeface="Glacial Indifference"/>
            </a:endParaRPr>
          </a:p>
        </p:txBody>
      </p:sp>
      <p:pic>
        <p:nvPicPr>
          <p:cNvPr id="20" name="圖片 19" descr="Types Of Financial Transactions">
            <a:extLst>
              <a:ext uri="{FF2B5EF4-FFF2-40B4-BE49-F238E27FC236}">
                <a16:creationId xmlns:a16="http://schemas.microsoft.com/office/drawing/2014/main" id="{5CB57FB3-9A6A-7D7E-F3C9-2A7216E36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206" y="3033831"/>
            <a:ext cx="6125736" cy="330865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6492F22F-5414-D4F3-1DF6-2AE12948DC41}"/>
              </a:ext>
            </a:extLst>
          </p:cNvPr>
          <p:cNvSpPr txBox="1"/>
          <p:nvPr/>
        </p:nvSpPr>
        <p:spPr>
          <a:xfrm>
            <a:off x="3198960" y="1610046"/>
            <a:ext cx="125890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Calibri"/>
                <a:cs typeface="Calibri"/>
              </a:rPr>
              <a:t>Transaction Error and User Behavior Analysis</a:t>
            </a:r>
            <a:endParaRPr lang="en-US"/>
          </a:p>
        </p:txBody>
      </p:sp>
      <p:pic>
        <p:nvPicPr>
          <p:cNvPr id="6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64CF403C-7317-62D2-DDE0-ECFFB6C2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47" y="2991837"/>
            <a:ext cx="10489633" cy="6605329"/>
          </a:xfrm>
          <a:prstGeom prst="rect">
            <a:avLst/>
          </a:prstGeom>
        </p:spPr>
      </p:pic>
      <p:pic>
        <p:nvPicPr>
          <p:cNvPr id="10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8C895E4-21CD-C524-1ED6-2BFBAFA64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76241" y="2991492"/>
            <a:ext cx="6201812" cy="31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27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F34C58C5-2864-121A-E57E-E1DD68F26B37}"/>
              </a:ext>
            </a:extLst>
          </p:cNvPr>
          <p:cNvSpPr txBox="1"/>
          <p:nvPr/>
        </p:nvSpPr>
        <p:spPr>
          <a:xfrm>
            <a:off x="4138872" y="1610046"/>
            <a:ext cx="125890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Calibri"/>
                <a:cs typeface="Calibri"/>
              </a:rPr>
              <a:t>Financial Stability Index For States(1/2)</a:t>
            </a:r>
            <a:endParaRPr lang="en-US"/>
          </a:p>
        </p:txBody>
      </p:sp>
      <p:pic>
        <p:nvPicPr>
          <p:cNvPr id="8" name="Picture 11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F872DF41-6FA5-0D52-7BB9-329183708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461" y="3079559"/>
            <a:ext cx="14617898" cy="59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9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4" name="TextBox 34">
            <a:extLst>
              <a:ext uri="{FF2B5EF4-FFF2-40B4-BE49-F238E27FC236}">
                <a16:creationId xmlns:a16="http://schemas.microsoft.com/office/drawing/2014/main" id="{F34C58C5-2864-121A-E57E-E1DD68F26B37}"/>
              </a:ext>
            </a:extLst>
          </p:cNvPr>
          <p:cNvSpPr txBox="1"/>
          <p:nvPr/>
        </p:nvSpPr>
        <p:spPr>
          <a:xfrm>
            <a:off x="4138872" y="1610046"/>
            <a:ext cx="125890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Calibri"/>
                <a:cs typeface="Calibri"/>
              </a:rPr>
              <a:t>Financial Stability Index For States(2/2)</a:t>
            </a:r>
            <a:endParaRPr lang="en-US"/>
          </a:p>
        </p:txBody>
      </p:sp>
      <p:pic>
        <p:nvPicPr>
          <p:cNvPr id="2" name="圖片 1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17D32CAD-6DE1-568C-5A6E-43741134C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85" y="2946798"/>
            <a:ext cx="14582180" cy="58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0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FA41B5BD-7F20-BE98-5D6D-3D8554F29179}"/>
              </a:ext>
            </a:extLst>
          </p:cNvPr>
          <p:cNvGrpSpPr/>
          <p:nvPr/>
        </p:nvGrpSpPr>
        <p:grpSpPr>
          <a:xfrm>
            <a:off x="10092815" y="2277121"/>
            <a:ext cx="7830658" cy="7446631"/>
            <a:chOff x="0" y="-47625"/>
            <a:chExt cx="1941115" cy="220814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C80465A-030B-1569-5912-57C9E9233D5F}"/>
                </a:ext>
              </a:extLst>
            </p:cNvPr>
            <p:cNvSpPr/>
            <p:nvPr/>
          </p:nvSpPr>
          <p:spPr>
            <a:xfrm>
              <a:off x="0" y="0"/>
              <a:ext cx="1941115" cy="2160521"/>
            </a:xfrm>
            <a:custGeom>
              <a:avLst/>
              <a:gdLst/>
              <a:ahLst/>
              <a:cxnLst/>
              <a:rect l="l" t="t" r="r" b="b"/>
              <a:pathLst>
                <a:path w="1941115" h="2160521">
                  <a:moveTo>
                    <a:pt x="0" y="0"/>
                  </a:moveTo>
                  <a:lnTo>
                    <a:pt x="1941115" y="0"/>
                  </a:lnTo>
                  <a:lnTo>
                    <a:pt x="1941115" y="2160521"/>
                  </a:lnTo>
                  <a:lnTo>
                    <a:pt x="0" y="2160521"/>
                  </a:lnTo>
                  <a:close/>
                </a:path>
              </a:pathLst>
            </a:custGeom>
            <a:solidFill>
              <a:srgbClr val="ECE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37CBD9E4-5D41-E395-DEE0-C2D51C4CA691}"/>
                </a:ext>
              </a:extLst>
            </p:cNvPr>
            <p:cNvSpPr txBox="1"/>
            <p:nvPr/>
          </p:nvSpPr>
          <p:spPr>
            <a:xfrm>
              <a:off x="0" y="-47625"/>
              <a:ext cx="1941115" cy="2208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C50CB7-3DEE-0420-1A23-D423F33FC51F}"/>
              </a:ext>
            </a:extLst>
          </p:cNvPr>
          <p:cNvSpPr txBox="1"/>
          <p:nvPr/>
        </p:nvSpPr>
        <p:spPr>
          <a:xfrm>
            <a:off x="10091691" y="2806454"/>
            <a:ext cx="719313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TW" sz="2800" b="1">
                <a:latin typeface="Calibri"/>
                <a:ea typeface="新細明體"/>
                <a:cs typeface="Calibri"/>
              </a:rPr>
              <a:t>Top 10 Spending Category in AK </a:t>
            </a:r>
            <a:endParaRPr lang="en-US" altLang="zh-TW" sz="2800" b="1">
              <a:ea typeface="新細明體"/>
              <a:cs typeface="Calibri"/>
            </a:endParaRPr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E3A8B4C5-DFCD-63FE-AA07-386D2A3C38EF}"/>
              </a:ext>
            </a:extLst>
          </p:cNvPr>
          <p:cNvSpPr txBox="1"/>
          <p:nvPr/>
        </p:nvSpPr>
        <p:spPr>
          <a:xfrm>
            <a:off x="2625696" y="1618976"/>
            <a:ext cx="125890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+mn-lt"/>
                <a:cs typeface="+mn-lt"/>
              </a:rPr>
              <a:t>State Spending Analysis</a:t>
            </a:r>
            <a:endParaRPr lang="en-US" b="1">
              <a:ea typeface="Calibri"/>
              <a:cs typeface="Calibri"/>
            </a:endParaRPr>
          </a:p>
        </p:txBody>
      </p:sp>
      <p:pic>
        <p:nvPicPr>
          <p:cNvPr id="6" name="Picture 5" descr="A graph of a number of states&#10;&#10;Description automatically generated">
            <a:extLst>
              <a:ext uri="{FF2B5EF4-FFF2-40B4-BE49-F238E27FC236}">
                <a16:creationId xmlns:a16="http://schemas.microsoft.com/office/drawing/2014/main" id="{D1A29678-FA78-CA9C-6277-549AC697C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52" y="2787295"/>
            <a:ext cx="9343041" cy="634890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5AB81F-2E65-A560-399F-DE73A59F568A}"/>
              </a:ext>
            </a:extLst>
          </p:cNvPr>
          <p:cNvGraphicFramePr>
            <a:graphicFrameLocks noGrp="1"/>
          </p:cNvGraphicFramePr>
          <p:nvPr/>
        </p:nvGraphicFramePr>
        <p:xfrm>
          <a:off x="10392103" y="4000500"/>
          <a:ext cx="7451652" cy="45035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431853">
                  <a:extLst>
                    <a:ext uri="{9D8B030D-6E8A-4147-A177-3AD203B41FA5}">
                      <a16:colId xmlns:a16="http://schemas.microsoft.com/office/drawing/2014/main" val="1018616845"/>
                    </a:ext>
                  </a:extLst>
                </a:gridCol>
                <a:gridCol w="1733799">
                  <a:extLst>
                    <a:ext uri="{9D8B030D-6E8A-4147-A177-3AD203B41FA5}">
                      <a16:colId xmlns:a16="http://schemas.microsoft.com/office/drawing/2014/main" val="261497971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27527018"/>
                    </a:ext>
                  </a:extLst>
                </a:gridCol>
              </a:tblGrid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MCC C</a:t>
                      </a: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ategory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TOTAL_SPENDING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TRANSACTION_COUNT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278200"/>
                  </a:ext>
                </a:extLst>
              </a:tr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Computer Network Services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138685.82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529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308594"/>
                  </a:ext>
                </a:extLst>
              </a:tr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Pottery and Ceramics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4619.86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244674"/>
                  </a:ext>
                </a:extLst>
              </a:tr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Gardening Supplies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2069.81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983730"/>
                  </a:ext>
                </a:extLst>
              </a:tr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Heat Treating Metal Services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1789.34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9376216"/>
                  </a:ext>
                </a:extLst>
              </a:tr>
              <a:tr h="6797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Electroplating, Plating, Polishing Services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1321.51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111346"/>
                  </a:ext>
                </a:extLst>
              </a:tr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Miscellaneous Food Stores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1221.61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1351474"/>
                  </a:ext>
                </a:extLst>
              </a:tr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Service Stations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9987631"/>
                  </a:ext>
                </a:extLst>
              </a:tr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Ironwork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1103.56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86786"/>
                  </a:ext>
                </a:extLst>
              </a:tr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Welding Repair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1063.2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643101"/>
                  </a:ext>
                </a:extLst>
              </a:tr>
              <a:tr h="3823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Eating Places and Restaurants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873.58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20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97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381146"/>
            <a:ext cx="5785893" cy="1905854"/>
          </a:xfrm>
          <a:custGeom>
            <a:avLst/>
            <a:gdLst/>
            <a:ahLst/>
            <a:cxnLst/>
            <a:rect l="l" t="t" r="r" b="b"/>
            <a:pathLst>
              <a:path w="7328478" h="3104610">
                <a:moveTo>
                  <a:pt x="0" y="0"/>
                </a:moveTo>
                <a:lnTo>
                  <a:pt x="7328478" y="0"/>
                </a:lnTo>
                <a:lnTo>
                  <a:pt x="7328478" y="3104610"/>
                </a:lnTo>
                <a:lnTo>
                  <a:pt x="0" y="310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532935"/>
            <a:ext cx="13465887" cy="1174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5400" b="1">
                <a:solidFill>
                  <a:srgbClr val="2D3880"/>
                </a:solidFill>
                <a:latin typeface="Calibri"/>
                <a:ea typeface="Cormorant Garamond Bold Italics"/>
                <a:cs typeface="Cormorant Garamond Bold Italics"/>
              </a:rPr>
              <a:t>Overview of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15704" y="3058005"/>
            <a:ext cx="7582962" cy="502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200" b="1">
                <a:solidFill>
                  <a:srgbClr val="2D3880"/>
                </a:solidFill>
                <a:latin typeface="Calibri"/>
                <a:ea typeface="Glacial Indifference Bold"/>
                <a:cs typeface="Glacial Indifference Bold"/>
              </a:rPr>
              <a:t>Cards Data(CSV)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76D5A60-8C0D-E07A-6C13-93F3A7F2019D}"/>
              </a:ext>
            </a:extLst>
          </p:cNvPr>
          <p:cNvSpPr txBox="1"/>
          <p:nvPr/>
        </p:nvSpPr>
        <p:spPr>
          <a:xfrm>
            <a:off x="2560340" y="3547506"/>
            <a:ext cx="842102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indent="-457200">
              <a:buFont typeface="Arial"/>
              <a:buChar char="•"/>
            </a:pPr>
            <a:r>
              <a:rPr lang="en-US" sz="2800" dirty="0">
                <a:ea typeface="+mn-lt"/>
                <a:cs typeface="+mn-lt"/>
              </a:rPr>
              <a:t>Credit and debit card details</a:t>
            </a:r>
            <a:endParaRPr lang="en-US" altLang="zh-TW" sz="2800" dirty="0">
              <a:ea typeface="Calibri"/>
              <a:cs typeface="+mn-lt"/>
            </a:endParaRPr>
          </a:p>
          <a:p>
            <a:pPr marL="914400" indent="-45720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13 columns</a:t>
            </a:r>
          </a:p>
          <a:p>
            <a:pPr marL="914400" indent="-457200">
              <a:buFont typeface="Arial"/>
              <a:buChar char="•"/>
            </a:pPr>
            <a:r>
              <a:rPr lang="en-US" altLang="zh-TW" sz="2800" dirty="0">
                <a:ea typeface="新細明體"/>
                <a:cs typeface="Arial"/>
              </a:rPr>
              <a:t>Column Name: </a:t>
            </a:r>
            <a:r>
              <a:rPr lang="en-US" altLang="zh-TW" sz="2800" dirty="0" err="1">
                <a:ea typeface="新細明體"/>
                <a:cs typeface="Arial"/>
              </a:rPr>
              <a:t>card_type</a:t>
            </a:r>
            <a:r>
              <a:rPr lang="en-US" altLang="zh-TW" sz="2800" dirty="0">
                <a:ea typeface="新細明體"/>
                <a:cs typeface="Arial"/>
              </a:rPr>
              <a:t>(Debit/Credit), </a:t>
            </a:r>
            <a:r>
              <a:rPr lang="en-US" altLang="zh-TW" sz="2800" dirty="0" err="1">
                <a:ea typeface="新細明體"/>
                <a:cs typeface="Arial"/>
              </a:rPr>
              <a:t>card_brand</a:t>
            </a:r>
            <a:r>
              <a:rPr lang="en-US" altLang="zh-TW" sz="2800" dirty="0">
                <a:ea typeface="新細明體"/>
                <a:cs typeface="Arial"/>
              </a:rPr>
              <a:t>(Visa/Mastercard/Amex), id</a:t>
            </a:r>
            <a:endParaRPr lang="zh-TW" altLang="en-US" sz="2800" dirty="0">
              <a:ea typeface="新細明體"/>
              <a:cs typeface="Calibri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5BE906BF-7A38-982B-03F9-A961CFBF2C62}"/>
              </a:ext>
            </a:extLst>
          </p:cNvPr>
          <p:cNvSpPr txBox="1"/>
          <p:nvPr/>
        </p:nvSpPr>
        <p:spPr>
          <a:xfrm>
            <a:off x="3069241" y="5830099"/>
            <a:ext cx="7582962" cy="102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200" b="1">
                <a:solidFill>
                  <a:srgbClr val="2D3880"/>
                </a:solidFill>
                <a:latin typeface="Calibri"/>
                <a:ea typeface="Glacial Indifference Bold"/>
                <a:cs typeface="Glacial Indifference Bold"/>
              </a:rPr>
              <a:t>Transaction Data</a:t>
            </a:r>
            <a:r>
              <a:rPr lang="en-US" sz="3200" b="1">
                <a:solidFill>
                  <a:srgbClr val="2D3880"/>
                </a:solidFill>
                <a:latin typeface="Calibri"/>
                <a:ea typeface="Calibri"/>
                <a:cs typeface="Calibri"/>
              </a:rPr>
              <a:t>(CSV)</a:t>
            </a:r>
            <a:endParaRPr lang="en-US" sz="3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4079"/>
              </a:lnSpc>
            </a:pPr>
            <a:endParaRPr lang="en-US" sz="3200" b="1">
              <a:solidFill>
                <a:srgbClr val="2D3880"/>
              </a:solidFill>
              <a:latin typeface="Calibri"/>
              <a:ea typeface="Glacial Indifference Bold"/>
              <a:cs typeface="Glacial Indifference Bold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3BB4C4-B9EB-2EF3-C62E-13DAF476606B}"/>
              </a:ext>
            </a:extLst>
          </p:cNvPr>
          <p:cNvSpPr txBox="1"/>
          <p:nvPr/>
        </p:nvSpPr>
        <p:spPr>
          <a:xfrm>
            <a:off x="3126058" y="6328324"/>
            <a:ext cx="7575394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indent="-45720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Details of transaction records</a:t>
            </a:r>
            <a:endParaRPr lang="zh-TW" altLang="en-US" sz="2800">
              <a:ea typeface="新細明體" panose="02020500000000000000" pitchFamily="18" charset="-120"/>
              <a:cs typeface="Calibri"/>
            </a:endParaRPr>
          </a:p>
          <a:p>
            <a:pPr lvl="1" indent="-45720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12 columns</a:t>
            </a:r>
          </a:p>
          <a:p>
            <a:pPr lvl="1" indent="-45720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Column Name: amount, </a:t>
            </a:r>
            <a:r>
              <a:rPr lang="en-US" sz="2800" err="1">
                <a:ea typeface="Calibri"/>
                <a:cs typeface="Calibri"/>
              </a:rPr>
              <a:t>merchant_state</a:t>
            </a:r>
            <a:r>
              <a:rPr lang="en-US" sz="2800">
                <a:ea typeface="Calibri"/>
                <a:cs typeface="Calibri"/>
              </a:rPr>
              <a:t>, </a:t>
            </a:r>
            <a:r>
              <a:rPr lang="en-US" sz="2800" err="1">
                <a:ea typeface="Calibri"/>
                <a:cs typeface="Calibri"/>
              </a:rPr>
              <a:t>merchant_city</a:t>
            </a:r>
            <a:r>
              <a:rPr lang="en-US" sz="2800">
                <a:ea typeface="Calibri"/>
                <a:cs typeface="Calibri"/>
              </a:rPr>
              <a:t>, date, id</a:t>
            </a:r>
            <a:endParaRPr lang="zh-TW" altLang="en-US" sz="2800">
              <a:ea typeface="新細明體" panose="02020500000000000000" pitchFamily="18" charset="-120"/>
              <a:cs typeface="Calibri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4C6D6E4C-7F84-BDCA-FB2C-601E14045D14}"/>
              </a:ext>
            </a:extLst>
          </p:cNvPr>
          <p:cNvSpPr txBox="1"/>
          <p:nvPr/>
        </p:nvSpPr>
        <p:spPr>
          <a:xfrm>
            <a:off x="11757900" y="2995225"/>
            <a:ext cx="7582962" cy="102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200" b="1">
                <a:solidFill>
                  <a:srgbClr val="2D3880"/>
                </a:solidFill>
                <a:latin typeface="Calibri"/>
                <a:ea typeface="Glacial Indifference Bold"/>
                <a:cs typeface="Glacial Indifference Bold"/>
              </a:rPr>
              <a:t>User Data</a:t>
            </a:r>
            <a:r>
              <a:rPr lang="en-US" sz="3200" b="1">
                <a:solidFill>
                  <a:srgbClr val="2D3880"/>
                </a:solidFill>
                <a:latin typeface="Calibri"/>
                <a:ea typeface="Calibri"/>
                <a:cs typeface="Calibri"/>
              </a:rPr>
              <a:t>(CSV)</a:t>
            </a:r>
            <a:endParaRPr lang="en-US" sz="3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4079"/>
              </a:lnSpc>
            </a:pPr>
            <a:endParaRPr lang="en-US" sz="3200" b="1">
              <a:solidFill>
                <a:srgbClr val="2D3880"/>
              </a:solidFill>
              <a:latin typeface="Calibri"/>
              <a:ea typeface="Glacial Indifference Bold"/>
              <a:cs typeface="Glacial Indifference Bold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4A1F21C-5CFF-2B58-8E05-CA56A61CA80B}"/>
              </a:ext>
            </a:extLst>
          </p:cNvPr>
          <p:cNvSpPr txBox="1"/>
          <p:nvPr/>
        </p:nvSpPr>
        <p:spPr>
          <a:xfrm>
            <a:off x="11433720" y="3512037"/>
            <a:ext cx="676693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indent="-4572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Demographic information about customers</a:t>
            </a:r>
            <a:endParaRPr lang="en-US" sz="2800">
              <a:ea typeface="Calibri"/>
              <a:cs typeface="Calibri"/>
            </a:endParaRPr>
          </a:p>
          <a:p>
            <a:pPr marL="914400" indent="-457200">
              <a:buFont typeface="Arial"/>
              <a:buChar char="•"/>
            </a:pPr>
            <a:r>
              <a:rPr lang="en-US" sz="2800">
                <a:ea typeface="Calibri"/>
                <a:cs typeface="Calibri"/>
              </a:rPr>
              <a:t>14 columns</a:t>
            </a:r>
          </a:p>
          <a:p>
            <a:pPr marL="914400" indent="-457200">
              <a:buFont typeface="Arial"/>
              <a:buChar char="•"/>
            </a:pPr>
            <a:r>
              <a:rPr lang="en-US" altLang="zh-TW" sz="2800">
                <a:ea typeface="新細明體"/>
                <a:cs typeface="Arial"/>
              </a:rPr>
              <a:t>Column Name: age, gender, id, </a:t>
            </a:r>
            <a:r>
              <a:rPr lang="en-US" altLang="zh-TW" sz="2800" err="1">
                <a:ea typeface="新細明體"/>
                <a:cs typeface="Arial"/>
              </a:rPr>
              <a:t>yearly_income</a:t>
            </a:r>
            <a:r>
              <a:rPr lang="en-US" altLang="zh-TW" sz="2800">
                <a:ea typeface="新細明體"/>
                <a:cs typeface="Arial"/>
              </a:rPr>
              <a:t>, </a:t>
            </a:r>
            <a:r>
              <a:rPr lang="en-US" altLang="zh-TW" sz="2800" err="1">
                <a:ea typeface="新細明體"/>
                <a:cs typeface="Arial"/>
              </a:rPr>
              <a:t>num_credit_cards</a:t>
            </a:r>
            <a:endParaRPr lang="en-US" altLang="zh-TW" sz="2800">
              <a:ea typeface="新細明體"/>
              <a:cs typeface="Arial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96FE3347-BA34-608D-3146-BDFA78816FC3}"/>
              </a:ext>
            </a:extLst>
          </p:cNvPr>
          <p:cNvSpPr txBox="1"/>
          <p:nvPr/>
        </p:nvSpPr>
        <p:spPr>
          <a:xfrm>
            <a:off x="11953046" y="5905175"/>
            <a:ext cx="7582962" cy="102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200" b="1" err="1">
                <a:solidFill>
                  <a:srgbClr val="2D3880"/>
                </a:solidFill>
                <a:latin typeface="Calibri"/>
                <a:ea typeface="Glacial Indifference Bold"/>
                <a:cs typeface="Glacial Indifference Bold"/>
              </a:rPr>
              <a:t>Mcc_codes</a:t>
            </a:r>
            <a:r>
              <a:rPr lang="en-US" sz="3200" b="1">
                <a:solidFill>
                  <a:srgbClr val="2D3880"/>
                </a:solidFill>
                <a:latin typeface="Calibri"/>
                <a:ea typeface="Glacial Indifference Bold"/>
                <a:cs typeface="Glacial Indifference Bold"/>
              </a:rPr>
              <a:t> Data</a:t>
            </a:r>
            <a:r>
              <a:rPr lang="en-US" sz="3200" b="1">
                <a:solidFill>
                  <a:srgbClr val="2D3880"/>
                </a:solidFill>
                <a:latin typeface="Calibri"/>
                <a:ea typeface="Calibri"/>
                <a:cs typeface="Calibri"/>
              </a:rPr>
              <a:t>(</a:t>
            </a:r>
            <a:r>
              <a:rPr lang="en-US" sz="3200" b="1" err="1">
                <a:solidFill>
                  <a:srgbClr val="2D3880"/>
                </a:solidFill>
                <a:latin typeface="Calibri"/>
                <a:ea typeface="Calibri"/>
                <a:cs typeface="Calibri"/>
              </a:rPr>
              <a:t>json</a:t>
            </a:r>
            <a:r>
              <a:rPr lang="en-US" sz="3200" b="1">
                <a:solidFill>
                  <a:srgbClr val="2D3880"/>
                </a:solidFill>
                <a:latin typeface="Calibri"/>
                <a:ea typeface="Calibri"/>
                <a:cs typeface="Calibri"/>
              </a:rPr>
              <a:t>)</a:t>
            </a:r>
            <a:endParaRPr lang="en-US" sz="3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4079"/>
              </a:lnSpc>
            </a:pPr>
            <a:endParaRPr lang="en-US" sz="3200" b="1">
              <a:solidFill>
                <a:srgbClr val="2D3880"/>
              </a:solidFill>
              <a:latin typeface="Calibri"/>
              <a:ea typeface="Glacial Indifference Bold"/>
              <a:cs typeface="Glacial Indifference Bold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F17C764-052D-E6BE-9C25-B44B366A4D86}"/>
              </a:ext>
            </a:extLst>
          </p:cNvPr>
          <p:cNvSpPr txBox="1"/>
          <p:nvPr/>
        </p:nvSpPr>
        <p:spPr>
          <a:xfrm>
            <a:off x="11944813" y="6412694"/>
            <a:ext cx="626512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indent="-457200">
              <a:buFont typeface="Arial"/>
              <a:buChar char="•"/>
            </a:pPr>
            <a:r>
              <a:rPr lang="en-US" altLang="zh-TW" sz="2800">
                <a:ea typeface="新細明體"/>
                <a:cs typeface="Arial"/>
              </a:rPr>
              <a:t>Mapping of Merchant Category Codes (MCC) to categories</a:t>
            </a:r>
          </a:p>
          <a:p>
            <a:pPr lvl="1" indent="-457200">
              <a:buFont typeface="Arial"/>
              <a:buChar char="•"/>
            </a:pPr>
            <a:r>
              <a:rPr lang="en-US" altLang="zh-TW" sz="2800">
                <a:ea typeface="新細明體"/>
                <a:cs typeface="Arial"/>
              </a:rPr>
              <a:t>Example:</a:t>
            </a:r>
          </a:p>
          <a:p>
            <a:pPr marL="0" lvl="1"/>
            <a:r>
              <a:rPr lang="en-US" altLang="zh-TW" sz="2800">
                <a:ea typeface="新細明體"/>
                <a:cs typeface="Arial"/>
              </a:rPr>
              <a:t>5812: Restaurant</a:t>
            </a:r>
          </a:p>
          <a:p>
            <a:pPr marL="0" lvl="1"/>
            <a:r>
              <a:rPr lang="en-US" altLang="zh-TW" sz="2800">
                <a:ea typeface="新細明體"/>
                <a:cs typeface="Arial"/>
              </a:rPr>
              <a:t>5411: Grocery Stores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655D25-7029-B9D0-CA17-2371649D7779}"/>
              </a:ext>
            </a:extLst>
          </p:cNvPr>
          <p:cNvSpPr txBox="1"/>
          <p:nvPr/>
        </p:nvSpPr>
        <p:spPr>
          <a:xfrm>
            <a:off x="1119976" y="1839491"/>
            <a:ext cx="35161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altLang="zh-TW" sz="3200" b="1" dirty="0">
                <a:solidFill>
                  <a:srgbClr val="605EDB"/>
                </a:solidFill>
                <a:ea typeface="新細明體"/>
                <a:cs typeface="Calibri"/>
              </a:rPr>
              <a:t>Source: Kaggle</a:t>
            </a:r>
            <a:endParaRPr lang="zh-TW" sz="3200" b="1" dirty="0">
              <a:solidFill>
                <a:srgbClr val="605EDB"/>
              </a:solidFill>
              <a:ea typeface="新細明體"/>
              <a:cs typeface="Calibri"/>
            </a:endParaRPr>
          </a:p>
        </p:txBody>
      </p:sp>
      <p:pic>
        <p:nvPicPr>
          <p:cNvPr id="11" name="圖片 10" descr="一張含有 圖形, 美工圖案, 卡通, 設計 的圖片&#10;&#10;自動產生的描述">
            <a:extLst>
              <a:ext uri="{FF2B5EF4-FFF2-40B4-BE49-F238E27FC236}">
                <a16:creationId xmlns:a16="http://schemas.microsoft.com/office/drawing/2014/main" id="{37C0399E-2445-9A08-A5FF-A8E376D8C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837" y="5727395"/>
            <a:ext cx="2058686" cy="1840437"/>
          </a:xfrm>
          <a:prstGeom prst="rect">
            <a:avLst/>
          </a:prstGeom>
        </p:spPr>
      </p:pic>
      <p:pic>
        <p:nvPicPr>
          <p:cNvPr id="13" name="圖片 12" descr="一張含有 圓形, 螢幕擷取畫面, 鮮豔, 圖形 的圖片&#10;&#10;自動產生的描述">
            <a:extLst>
              <a:ext uri="{FF2B5EF4-FFF2-40B4-BE49-F238E27FC236}">
                <a16:creationId xmlns:a16="http://schemas.microsoft.com/office/drawing/2014/main" id="{603B02B8-4DF8-871A-7B90-B713C19DC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t="1189" r="-239" b="-2674"/>
          <a:stretch/>
        </p:blipFill>
        <p:spPr>
          <a:xfrm>
            <a:off x="10351828" y="3303268"/>
            <a:ext cx="1103347" cy="1323010"/>
          </a:xfrm>
          <a:prstGeom prst="rect">
            <a:avLst/>
          </a:prstGeom>
        </p:spPr>
      </p:pic>
      <p:pic>
        <p:nvPicPr>
          <p:cNvPr id="14" name="圖片 13" descr="一張含有 螢幕擷取畫面, Rectangle, 設計 的圖片&#10;&#10;自動產生的描述">
            <a:extLst>
              <a:ext uri="{FF2B5EF4-FFF2-40B4-BE49-F238E27FC236}">
                <a16:creationId xmlns:a16="http://schemas.microsoft.com/office/drawing/2014/main" id="{99A9D502-B66F-F47C-A6E4-696748C9C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8740" y="3364109"/>
            <a:ext cx="1566972" cy="1100242"/>
          </a:xfrm>
          <a:prstGeom prst="rect">
            <a:avLst/>
          </a:prstGeom>
        </p:spPr>
      </p:pic>
      <p:pic>
        <p:nvPicPr>
          <p:cNvPr id="3" name="圖片 2" descr="一張含有 電子藍, 符號, 圖形, Rectangle 的圖片&#10;&#10;自動產生的描述">
            <a:extLst>
              <a:ext uri="{FF2B5EF4-FFF2-40B4-BE49-F238E27FC236}">
                <a16:creationId xmlns:a16="http://schemas.microsoft.com/office/drawing/2014/main" id="{40BB25D4-A172-E46F-2F54-25C6D18396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3040" y="5920022"/>
            <a:ext cx="1709143" cy="1364458"/>
          </a:xfrm>
          <a:prstGeom prst="rect">
            <a:avLst/>
          </a:prstGeom>
        </p:spPr>
      </p:pic>
      <p:pic>
        <p:nvPicPr>
          <p:cNvPr id="4" name="圖片 3" descr="一張含有 文字, 字型, 行, 圖表 的圖片&#10;&#10;自動產生的描述">
            <a:extLst>
              <a:ext uri="{FF2B5EF4-FFF2-40B4-BE49-F238E27FC236}">
                <a16:creationId xmlns:a16="http://schemas.microsoft.com/office/drawing/2014/main" id="{0B8F6F9C-412C-0462-2888-56DEC69637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15681" y="305314"/>
            <a:ext cx="8079941" cy="26374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17798" r="17798"/>
          <a:stretch>
            <a:fillRect/>
          </a:stretch>
        </p:blipFill>
        <p:spPr>
          <a:xfrm>
            <a:off x="11290053" y="-1069"/>
            <a:ext cx="7104846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FA5DB3C-5A2E-0929-F71C-4A5FC18CC65F}"/>
              </a:ext>
            </a:extLst>
          </p:cNvPr>
          <p:cNvSpPr txBox="1"/>
          <p:nvPr/>
        </p:nvSpPr>
        <p:spPr>
          <a:xfrm>
            <a:off x="1028700" y="532935"/>
            <a:ext cx="13465887" cy="1174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5400" b="1">
                <a:solidFill>
                  <a:srgbClr val="002060"/>
                </a:solidFill>
                <a:latin typeface="Calibri"/>
                <a:ea typeface="Cormorant Garamond Bold Italics"/>
                <a:cs typeface="Cormorant Garamond Bold Italics"/>
              </a:rPr>
              <a:t>Challenges</a:t>
            </a:r>
            <a:r>
              <a:rPr lang="en-US" sz="5400" b="1">
                <a:solidFill>
                  <a:srgbClr val="2D3880"/>
                </a:solidFill>
                <a:latin typeface="Calibri"/>
                <a:ea typeface="Cormorant Garamond Bold Italics"/>
                <a:cs typeface="Cormorant Garamond Bold Italics"/>
              </a:rPr>
              <a:t> of Data Cleaning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346752-DE28-B5CF-7DD9-B2AC4644AC3A}"/>
              </a:ext>
            </a:extLst>
          </p:cNvPr>
          <p:cNvSpPr txBox="1"/>
          <p:nvPr/>
        </p:nvSpPr>
        <p:spPr>
          <a:xfrm>
            <a:off x="1796336" y="2734127"/>
            <a:ext cx="741741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3200" b="1">
                <a:ea typeface="新細明體"/>
              </a:rPr>
              <a:t>Large Dataset</a:t>
            </a:r>
            <a:endParaRPr lang="en-US" altLang="zh-TW" sz="3200">
              <a:ea typeface="新細明體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altLang="zh-TW" sz="3200">
                <a:ea typeface="新細明體"/>
              </a:rPr>
              <a:t>Over 13 million rows of transaction data.</a:t>
            </a:r>
            <a:endParaRPr lang="en-US" altLang="zh-TW" sz="3200">
              <a:ea typeface="新細明體"/>
              <a:cs typeface="Calibri"/>
            </a:endParaRPr>
          </a:p>
          <a:p>
            <a:pPr marL="0" lvl="1"/>
            <a:r>
              <a:rPr lang="en-US" altLang="zh-TW" sz="3200">
                <a:ea typeface="新細明體"/>
              </a:rPr>
              <a:t>-&gt;</a:t>
            </a:r>
            <a:r>
              <a:rPr lang="en-US" altLang="zh-TW" sz="3200">
                <a:solidFill>
                  <a:srgbClr val="605EDB"/>
                </a:solidFill>
                <a:ea typeface="新細明體"/>
              </a:rPr>
              <a:t> </a:t>
            </a:r>
            <a:r>
              <a:rPr lang="en-US" altLang="zh-TW" sz="3200" b="1">
                <a:solidFill>
                  <a:srgbClr val="605EDB"/>
                </a:solidFill>
                <a:ea typeface="新細明體"/>
              </a:rPr>
              <a:t>Required filtering for relevant insights.</a:t>
            </a:r>
            <a:endParaRPr lang="en-US" altLang="zh-TW" sz="3200" b="1">
              <a:solidFill>
                <a:srgbClr val="605EDB"/>
              </a:solidFill>
              <a:ea typeface="新細明體"/>
              <a:cs typeface="Calibri"/>
            </a:endParaRPr>
          </a:p>
          <a:p>
            <a:endParaRPr lang="en-US" altLang="zh-TW" sz="3200">
              <a:ea typeface="新細明體"/>
              <a:cs typeface="Calibri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96AF1C-58FD-8A5C-72AF-64E872BF053E}"/>
              </a:ext>
            </a:extLst>
          </p:cNvPr>
          <p:cNvSpPr txBox="1"/>
          <p:nvPr/>
        </p:nvSpPr>
        <p:spPr>
          <a:xfrm>
            <a:off x="1796337" y="4885617"/>
            <a:ext cx="10535081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3200" b="1">
                <a:ea typeface="新細明體"/>
                <a:cs typeface="Arial"/>
              </a:rPr>
              <a:t>Inconsistent Data Formats</a:t>
            </a:r>
            <a:r>
              <a:rPr lang="en-US" altLang="zh-TW" sz="3200">
                <a:ea typeface="新細明體"/>
                <a:cs typeface="Arial"/>
              </a:rPr>
              <a:t>​</a:t>
            </a:r>
            <a:endParaRPr lang="zh-TW" altLang="en-US">
              <a:ea typeface="新細明體"/>
            </a:endParaRPr>
          </a:p>
          <a:p>
            <a:pPr lvl="1" indent="-457200"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String Storage</a:t>
            </a:r>
            <a:r>
              <a:rPr lang="en-US" sz="3200">
                <a:ea typeface="+mn-lt"/>
                <a:cs typeface="+mn-lt"/>
              </a:rPr>
              <a:t>: Transaction amounts stored as strings</a:t>
            </a:r>
            <a:endParaRPr lang="en-US">
              <a:ea typeface="+mn-lt"/>
              <a:cs typeface="+mn-lt"/>
            </a:endParaRPr>
          </a:p>
          <a:p>
            <a:pPr lvl="1" indent="-457200">
              <a:buFont typeface="Arial"/>
              <a:buChar char="•"/>
            </a:pPr>
            <a:r>
              <a:rPr lang="en-US" sz="3200" b="1">
                <a:ea typeface="+mn-lt"/>
                <a:cs typeface="+mn-lt"/>
              </a:rPr>
              <a:t>Formatting Issues</a:t>
            </a:r>
            <a:r>
              <a:rPr lang="en-US" sz="3200">
                <a:ea typeface="+mn-lt"/>
                <a:cs typeface="+mn-lt"/>
              </a:rPr>
              <a:t>:</a:t>
            </a:r>
            <a:endParaRPr lang="en-US"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1.Presence of dollar symbols (</a:t>
            </a:r>
            <a:r>
              <a:rPr lang="en-US" sz="3200">
                <a:latin typeface="Calibri"/>
                <a:ea typeface="新細明體"/>
                <a:cs typeface="Arial"/>
              </a:rPr>
              <a:t>$</a:t>
            </a:r>
            <a:r>
              <a:rPr lang="en-US" sz="3200">
                <a:ea typeface="+mn-lt"/>
                <a:cs typeface="+mn-lt"/>
              </a:rPr>
              <a:t>), ex: </a:t>
            </a:r>
            <a:r>
              <a:rPr lang="en-US" sz="3200">
                <a:latin typeface="Calibri"/>
                <a:ea typeface="新細明體"/>
                <a:cs typeface="Arial"/>
              </a:rPr>
              <a:t>$827</a:t>
            </a:r>
            <a:endParaRPr lang="en-US" sz="3200">
              <a:latin typeface="Calibri"/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2.Use of parentheses for negative amounts, ex: </a:t>
            </a:r>
            <a:r>
              <a:rPr lang="en-US" sz="3200">
                <a:latin typeface="Calibri"/>
                <a:ea typeface="新細明體"/>
                <a:cs typeface="Arial"/>
              </a:rPr>
              <a:t>($86)</a:t>
            </a:r>
            <a:endParaRPr lang="en-US" sz="3200">
              <a:latin typeface="Calibri"/>
              <a:ea typeface="Calibri"/>
              <a:cs typeface="Calibri"/>
            </a:endParaRPr>
          </a:p>
          <a:p>
            <a:r>
              <a:rPr lang="en-US" sz="3200">
                <a:ea typeface="+mn-lt"/>
                <a:cs typeface="+mn-lt"/>
              </a:rPr>
              <a:t>3.Commas in large numbers, ex</a:t>
            </a:r>
            <a:r>
              <a:rPr lang="en-US" sz="3200">
                <a:latin typeface="Calibri"/>
                <a:ea typeface="Calibri"/>
                <a:cs typeface="Calibri"/>
              </a:rPr>
              <a:t>:</a:t>
            </a:r>
            <a:r>
              <a:rPr lang="en-US" sz="3200">
                <a:latin typeface="Calibri"/>
                <a:ea typeface="新細明體"/>
                <a:cs typeface="Arial"/>
              </a:rPr>
              <a:t>1,217</a:t>
            </a:r>
          </a:p>
          <a:p>
            <a:r>
              <a:rPr lang="en-US" sz="3200">
                <a:ea typeface="新細明體"/>
                <a:cs typeface="Arial"/>
              </a:rPr>
              <a:t>-&gt; </a:t>
            </a:r>
            <a:r>
              <a:rPr lang="en-US" sz="3200" b="1">
                <a:solidFill>
                  <a:srgbClr val="605EDB"/>
                </a:solidFill>
                <a:ea typeface="Calibri"/>
                <a:cs typeface="Calibri"/>
              </a:rPr>
              <a:t>Needed conversion for numerical analysis. </a:t>
            </a:r>
            <a:endParaRPr lang="en-US" sz="3200" b="1">
              <a:solidFill>
                <a:srgbClr val="605EDB"/>
              </a:solidFill>
              <a:ea typeface="新細明體"/>
              <a:cs typeface="Arial"/>
            </a:endParaRPr>
          </a:p>
          <a:p>
            <a:pPr marL="228600" lvl="1" indent="-228600">
              <a:buFont typeface="Arial"/>
              <a:buChar char="•"/>
            </a:pPr>
            <a:endParaRPr lang="en-US" altLang="zh-TW" sz="3200">
              <a:ea typeface="新細明體"/>
              <a:cs typeface="Arial"/>
            </a:endParaRP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A3E34630-CC5B-9DCA-0907-9218F8DEC191}"/>
              </a:ext>
            </a:extLst>
          </p:cNvPr>
          <p:cNvGrpSpPr/>
          <p:nvPr/>
        </p:nvGrpSpPr>
        <p:grpSpPr>
          <a:xfrm>
            <a:off x="799416" y="2734943"/>
            <a:ext cx="842787" cy="842787"/>
            <a:chOff x="0" y="0"/>
            <a:chExt cx="812800" cy="812800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8740A774-CF63-CFD7-E6D8-B8B5B1D150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7AF37EC-18F2-A788-CF7F-E1DFFB7180B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24" name="Group 8">
            <a:extLst>
              <a:ext uri="{FF2B5EF4-FFF2-40B4-BE49-F238E27FC236}">
                <a16:creationId xmlns:a16="http://schemas.microsoft.com/office/drawing/2014/main" id="{3E222B9A-4256-6802-8C91-3FC996930ED8}"/>
              </a:ext>
            </a:extLst>
          </p:cNvPr>
          <p:cNvGrpSpPr/>
          <p:nvPr/>
        </p:nvGrpSpPr>
        <p:grpSpPr>
          <a:xfrm>
            <a:off x="799417" y="4881263"/>
            <a:ext cx="842787" cy="842787"/>
            <a:chOff x="0" y="0"/>
            <a:chExt cx="812800" cy="812800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28F092D-CA21-B573-9D39-5C4FFDA04C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3EF19FDB-49CD-44A7-0573-79008A8A719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144500" y="0"/>
            <a:ext cx="5143500" cy="5143500"/>
          </a:xfrm>
          <a:custGeom>
            <a:avLst/>
            <a:gdLst/>
            <a:ahLst/>
            <a:cxnLst/>
            <a:rect l="l" t="t" r="r" b="b"/>
            <a:pathLst>
              <a:path w="5143500" h="5143500">
                <a:moveTo>
                  <a:pt x="0" y="0"/>
                </a:moveTo>
                <a:lnTo>
                  <a:pt x="5143500" y="0"/>
                </a:lnTo>
                <a:lnTo>
                  <a:pt x="51435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EFA5DB3C-5A2E-0929-F71C-4A5FC18CC65F}"/>
              </a:ext>
            </a:extLst>
          </p:cNvPr>
          <p:cNvSpPr txBox="1"/>
          <p:nvPr/>
        </p:nvSpPr>
        <p:spPr>
          <a:xfrm>
            <a:off x="1028700" y="532935"/>
            <a:ext cx="13465887" cy="1174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5400" b="1">
                <a:solidFill>
                  <a:srgbClr val="2D3880"/>
                </a:solidFill>
                <a:latin typeface="Calibri"/>
                <a:ea typeface="Cormorant Garamond Bold Italics"/>
                <a:cs typeface="Cormorant Garamond Bold Italics"/>
              </a:rPr>
              <a:t>Data Cleaning Steps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346752-DE28-B5CF-7DD9-B2AC4644AC3A}"/>
              </a:ext>
            </a:extLst>
          </p:cNvPr>
          <p:cNvSpPr txBox="1"/>
          <p:nvPr/>
        </p:nvSpPr>
        <p:spPr>
          <a:xfrm>
            <a:off x="4785037" y="2470524"/>
            <a:ext cx="9860401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Calibri"/>
                <a:cs typeface="Calibri"/>
              </a:rPr>
              <a:t>Filter Data by Country</a:t>
            </a:r>
          </a:p>
          <a:p>
            <a:pPr marL="457200" indent="-457200">
              <a:buFont typeface="Arial"/>
              <a:buChar char="•"/>
            </a:pPr>
            <a:r>
              <a:rPr lang="en-US" altLang="zh-TW" sz="3200">
                <a:ea typeface="新細明體"/>
                <a:cs typeface="Calibri"/>
              </a:rPr>
              <a:t>Extracted transactions specific to USA to focus analysis.</a:t>
            </a:r>
          </a:p>
          <a:p>
            <a:pPr marL="457200" indent="-457200">
              <a:buFont typeface="Arial"/>
              <a:buChar char="•"/>
            </a:pPr>
            <a:r>
              <a:rPr lang="en-US" altLang="zh-TW" sz="3200">
                <a:ea typeface="新細明體"/>
                <a:cs typeface="Calibri"/>
              </a:rPr>
              <a:t>Reduced dataset size, improving processing efficiency.</a:t>
            </a:r>
          </a:p>
          <a:p>
            <a:pPr lvl="1" indent="-457200">
              <a:buFont typeface="Arial"/>
              <a:buChar char="•"/>
            </a:pPr>
            <a:endParaRPr lang="en-US" altLang="zh-TW" sz="3200">
              <a:ea typeface="新細明體"/>
              <a:cs typeface="Calibri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96AF1C-58FD-8A5C-72AF-64E872BF053E}"/>
              </a:ext>
            </a:extLst>
          </p:cNvPr>
          <p:cNvSpPr txBox="1"/>
          <p:nvPr/>
        </p:nvSpPr>
        <p:spPr>
          <a:xfrm>
            <a:off x="4785038" y="4653565"/>
            <a:ext cx="1061898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Calibri"/>
                <a:cs typeface="Calibri"/>
              </a:rPr>
              <a:t>Convert Monetary Fields in Transactions, Users &amp; Cards tables</a:t>
            </a:r>
            <a:endParaRPr lang="zh-TW" altLang="en-US"/>
          </a:p>
          <a:p>
            <a:pPr lvl="1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Added a new column to convert amounts from string to decimal format.</a:t>
            </a:r>
          </a:p>
          <a:p>
            <a:pPr lvl="1" indent="-45720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Removed dollar symbols, parentheses, and commas</a:t>
            </a:r>
            <a:endParaRPr lang="en-US" sz="3200">
              <a:ea typeface="Calibri"/>
              <a:cs typeface="Calibri"/>
            </a:endParaRPr>
          </a:p>
          <a:p>
            <a:pPr lvl="1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Ensured consistent and accurate numerical computations.</a:t>
            </a:r>
          </a:p>
          <a:p>
            <a:pPr marL="0" lvl="1">
              <a:buFont typeface="Arial,Sans-Serif"/>
            </a:pPr>
            <a:endParaRPr lang="en-US" altLang="zh-TW" sz="3200">
              <a:ea typeface="新細明體"/>
              <a:cs typeface="Arial"/>
            </a:endParaRP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A3E34630-CC5B-9DCA-0907-9218F8DEC191}"/>
              </a:ext>
            </a:extLst>
          </p:cNvPr>
          <p:cNvGrpSpPr/>
          <p:nvPr/>
        </p:nvGrpSpPr>
        <p:grpSpPr>
          <a:xfrm>
            <a:off x="3664772" y="2447071"/>
            <a:ext cx="842787" cy="842787"/>
            <a:chOff x="0" y="0"/>
            <a:chExt cx="812800" cy="812800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8740A774-CF63-CFD7-E6D8-B8B5B1D150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47AF37EC-18F2-A788-CF7F-E1DFFB7180B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01</a:t>
              </a:r>
            </a:p>
          </p:txBody>
        </p:sp>
      </p:grpSp>
      <p:grpSp>
        <p:nvGrpSpPr>
          <p:cNvPr id="24" name="Group 8">
            <a:extLst>
              <a:ext uri="{FF2B5EF4-FFF2-40B4-BE49-F238E27FC236}">
                <a16:creationId xmlns:a16="http://schemas.microsoft.com/office/drawing/2014/main" id="{3E222B9A-4256-6802-8C91-3FC996930ED8}"/>
              </a:ext>
            </a:extLst>
          </p:cNvPr>
          <p:cNvGrpSpPr/>
          <p:nvPr/>
        </p:nvGrpSpPr>
        <p:grpSpPr>
          <a:xfrm>
            <a:off x="3664773" y="4625772"/>
            <a:ext cx="842787" cy="842787"/>
            <a:chOff x="0" y="0"/>
            <a:chExt cx="812800" cy="812800"/>
          </a:xfrm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28F092D-CA21-B573-9D39-5C4FFDA04C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3EF19FDB-49CD-44A7-0573-79008A8A719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02</a:t>
              </a:r>
            </a:p>
          </p:txBody>
        </p:sp>
      </p:grpSp>
      <p:grpSp>
        <p:nvGrpSpPr>
          <p:cNvPr id="7" name="Group 11">
            <a:extLst>
              <a:ext uri="{FF2B5EF4-FFF2-40B4-BE49-F238E27FC236}">
                <a16:creationId xmlns:a16="http://schemas.microsoft.com/office/drawing/2014/main" id="{CB7EDE5E-39CD-873D-B694-14F0EE6496F5}"/>
              </a:ext>
            </a:extLst>
          </p:cNvPr>
          <p:cNvGrpSpPr/>
          <p:nvPr/>
        </p:nvGrpSpPr>
        <p:grpSpPr>
          <a:xfrm>
            <a:off x="3664772" y="7465490"/>
            <a:ext cx="842787" cy="842787"/>
            <a:chOff x="0" y="0"/>
            <a:chExt cx="812800" cy="812800"/>
          </a:xfrm>
        </p:grpSpPr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D9F57A17-6021-4F04-9945-2B9D3493D84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388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13">
              <a:extLst>
                <a:ext uri="{FF2B5EF4-FFF2-40B4-BE49-F238E27FC236}">
                  <a16:creationId xmlns:a16="http://schemas.microsoft.com/office/drawing/2014/main" id="{1FD6866C-910B-0435-2149-E085142288B7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03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0EBE84-A044-C6A5-ADF6-8E6168A46F3D}"/>
              </a:ext>
            </a:extLst>
          </p:cNvPr>
          <p:cNvSpPr txBox="1"/>
          <p:nvPr/>
        </p:nvSpPr>
        <p:spPr>
          <a:xfrm>
            <a:off x="4774355" y="7463395"/>
            <a:ext cx="1063268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3200" b="1">
                <a:ea typeface="新細明體"/>
                <a:cs typeface="Arial"/>
              </a:rPr>
              <a:t>Validate Cleaned Data</a:t>
            </a:r>
            <a:r>
              <a:rPr lang="en-US" altLang="zh-TW" sz="3200">
                <a:ea typeface="新細明體"/>
                <a:cs typeface="Arial"/>
              </a:rPr>
              <a:t>​</a:t>
            </a:r>
            <a:endParaRPr lang="zh-TW" altLang="en-US" sz="3200">
              <a:ea typeface="新細明體"/>
              <a:cs typeface="Calibri"/>
            </a:endParaRPr>
          </a:p>
          <a:p>
            <a:pPr marL="0" lvl="1"/>
            <a:r>
              <a:rPr lang="en-US" altLang="zh-TW" sz="3200">
                <a:ea typeface="新細明體"/>
                <a:cs typeface="Arial"/>
              </a:rPr>
              <a:t>Checked for:​</a:t>
            </a:r>
          </a:p>
          <a:p>
            <a:pPr marL="457200" lvl="2" indent="-457200">
              <a:buFont typeface="Arial"/>
              <a:buChar char="•"/>
            </a:pPr>
            <a:r>
              <a:rPr lang="en-US" altLang="zh-TW" sz="3200">
                <a:ea typeface="新細明體"/>
                <a:cs typeface="Arial"/>
              </a:rPr>
              <a:t>Missing values, formatting issues and outliers.</a:t>
            </a:r>
          </a:p>
        </p:txBody>
      </p:sp>
    </p:spTree>
    <p:extLst>
      <p:ext uri="{BB962C8B-B14F-4D97-AF65-F5344CB8AC3E}">
        <p14:creationId xmlns:p14="http://schemas.microsoft.com/office/powerpoint/2010/main" val="75135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2650365" y="1618976"/>
            <a:ext cx="1383072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Calibri"/>
                <a:cs typeface="Calibri"/>
              </a:rPr>
              <a:t>Card Brand Analysis</a:t>
            </a:r>
            <a:endParaRPr lang="en-US" altLang="zh-TW" sz="4400" b="1" err="1">
              <a:solidFill>
                <a:srgbClr val="2D3880"/>
              </a:solidFill>
              <a:ea typeface="Calibri"/>
              <a:cs typeface="Calibri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FA41B5BD-7F20-BE98-5D6D-3D8554F29179}"/>
              </a:ext>
            </a:extLst>
          </p:cNvPr>
          <p:cNvGrpSpPr/>
          <p:nvPr/>
        </p:nvGrpSpPr>
        <p:grpSpPr>
          <a:xfrm>
            <a:off x="9922022" y="2296828"/>
            <a:ext cx="7830658" cy="7446631"/>
            <a:chOff x="0" y="-47625"/>
            <a:chExt cx="1941115" cy="220814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C80465A-030B-1569-5912-57C9E9233D5F}"/>
                </a:ext>
              </a:extLst>
            </p:cNvPr>
            <p:cNvSpPr/>
            <p:nvPr/>
          </p:nvSpPr>
          <p:spPr>
            <a:xfrm>
              <a:off x="0" y="0"/>
              <a:ext cx="1941115" cy="2160521"/>
            </a:xfrm>
            <a:custGeom>
              <a:avLst/>
              <a:gdLst/>
              <a:ahLst/>
              <a:cxnLst/>
              <a:rect l="l" t="t" r="r" b="b"/>
              <a:pathLst>
                <a:path w="1941115" h="2160521">
                  <a:moveTo>
                    <a:pt x="0" y="0"/>
                  </a:moveTo>
                  <a:lnTo>
                    <a:pt x="1941115" y="0"/>
                  </a:lnTo>
                  <a:lnTo>
                    <a:pt x="1941115" y="2160521"/>
                  </a:lnTo>
                  <a:lnTo>
                    <a:pt x="0" y="2160521"/>
                  </a:lnTo>
                  <a:close/>
                </a:path>
              </a:pathLst>
            </a:custGeom>
            <a:solidFill>
              <a:srgbClr val="ECE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37CBD9E4-5D41-E395-DEE0-C2D51C4CA691}"/>
                </a:ext>
              </a:extLst>
            </p:cNvPr>
            <p:cNvSpPr txBox="1"/>
            <p:nvPr/>
          </p:nvSpPr>
          <p:spPr>
            <a:xfrm>
              <a:off x="0" y="-47625"/>
              <a:ext cx="1941115" cy="2208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C50CB7-3DEE-0420-1A23-D423F33FC51F}"/>
              </a:ext>
            </a:extLst>
          </p:cNvPr>
          <p:cNvSpPr txBox="1"/>
          <p:nvPr/>
        </p:nvSpPr>
        <p:spPr>
          <a:xfrm>
            <a:off x="10241370" y="3296311"/>
            <a:ext cx="7193131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Top Brands</a:t>
            </a:r>
            <a:r>
              <a:rPr lang="en-US" sz="2800">
                <a:ea typeface="+mn-lt"/>
                <a:cs typeface="+mn-lt"/>
              </a:rPr>
              <a:t>: Mastercard leads with </a:t>
            </a:r>
            <a:r>
              <a:rPr lang="en-US" sz="2800" b="1">
                <a:ea typeface="+mn-lt"/>
                <a:cs typeface="+mn-lt"/>
              </a:rPr>
              <a:t>$25.1M</a:t>
            </a:r>
            <a:r>
              <a:rPr lang="en-US" sz="2800">
                <a:ea typeface="+mn-lt"/>
                <a:cs typeface="+mn-lt"/>
              </a:rPr>
              <a:t> (50.83%), followed by Visa with </a:t>
            </a:r>
            <a:r>
              <a:rPr lang="en-US" sz="2800" b="1">
                <a:ea typeface="+mn-lt"/>
                <a:cs typeface="+mn-lt"/>
              </a:rPr>
              <a:t>$18.6M</a:t>
            </a:r>
            <a:r>
              <a:rPr lang="en-US" sz="2800">
                <a:ea typeface="+mn-lt"/>
                <a:cs typeface="+mn-lt"/>
              </a:rPr>
              <a:t> (37.67%).</a:t>
            </a:r>
            <a:endParaRPr lang="en-US" altLang="zh-TW" sz="2800" b="1">
              <a:latin typeface="Calibri"/>
              <a:ea typeface="新細明體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Market Share</a:t>
            </a:r>
            <a:r>
              <a:rPr lang="en-US" sz="2800">
                <a:ea typeface="+mn-lt"/>
                <a:cs typeface="+mn-lt"/>
              </a:rPr>
              <a:t>: Mastercard and Visa dominate with </a:t>
            </a:r>
            <a:r>
              <a:rPr lang="en-US" sz="2800" b="1">
                <a:ea typeface="+mn-lt"/>
                <a:cs typeface="+mn-lt"/>
              </a:rPr>
              <a:t>88.5%</a:t>
            </a:r>
            <a:r>
              <a:rPr lang="en-US" sz="2800">
                <a:ea typeface="+mn-lt"/>
                <a:cs typeface="+mn-lt"/>
              </a:rPr>
              <a:t> of total spending.</a:t>
            </a:r>
            <a:endParaRPr lang="en-US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b="1">
                <a:ea typeface="+mn-lt"/>
                <a:cs typeface="+mn-lt"/>
              </a:rPr>
              <a:t>Smaller Players</a:t>
            </a:r>
            <a:r>
              <a:rPr lang="en-US" sz="2800">
                <a:ea typeface="+mn-lt"/>
                <a:cs typeface="+mn-lt"/>
              </a:rPr>
              <a:t>: Amex and Discover contribute a combined </a:t>
            </a:r>
            <a:r>
              <a:rPr lang="en-US" sz="2800" b="1">
                <a:ea typeface="+mn-lt"/>
                <a:cs typeface="+mn-lt"/>
              </a:rPr>
              <a:t>11%</a:t>
            </a:r>
            <a:r>
              <a:rPr lang="en-US" sz="2800">
                <a:ea typeface="+mn-lt"/>
                <a:cs typeface="+mn-lt"/>
              </a:rPr>
              <a:t>, with Amex at </a:t>
            </a:r>
            <a:r>
              <a:rPr lang="en-US" sz="2800" b="1">
                <a:ea typeface="+mn-lt"/>
                <a:cs typeface="+mn-lt"/>
              </a:rPr>
              <a:t>8.56%</a:t>
            </a:r>
            <a:r>
              <a:rPr lang="en-US" sz="2800">
                <a:ea typeface="+mn-lt"/>
                <a:cs typeface="+mn-lt"/>
              </a:rPr>
              <a:t> and Discover at </a:t>
            </a:r>
            <a:r>
              <a:rPr lang="en-US" sz="2800" b="1">
                <a:ea typeface="+mn-lt"/>
                <a:cs typeface="+mn-lt"/>
              </a:rPr>
              <a:t>2.93%</a:t>
            </a:r>
            <a:r>
              <a:rPr lang="en-US" sz="2800">
                <a:ea typeface="+mn-lt"/>
                <a:cs typeface="+mn-lt"/>
              </a:rPr>
              <a:t>.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altLang="zh-TW" sz="2800" b="1">
              <a:ea typeface="新細明體"/>
              <a:cs typeface="Calibri"/>
            </a:endParaRPr>
          </a:p>
        </p:txBody>
      </p:sp>
      <p:pic>
        <p:nvPicPr>
          <p:cNvPr id="3" name="Picture 2" descr="A pie chart with numbers and a number of credit cards&#10;&#10;Description automatically generated">
            <a:extLst>
              <a:ext uri="{FF2B5EF4-FFF2-40B4-BE49-F238E27FC236}">
                <a16:creationId xmlns:a16="http://schemas.microsoft.com/office/drawing/2014/main" id="{E1559A69-D55F-A424-574F-CDDF2BA4C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17" y="2703797"/>
            <a:ext cx="9335862" cy="636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4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4048279" y="1018695"/>
            <a:ext cx="10196150" cy="1120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latin typeface="Calibri"/>
                <a:ea typeface="Cormorant Garamond Bold Italics"/>
                <a:cs typeface="Cormorant Garamond Bold Italics"/>
              </a:rPr>
              <a:t>Spending Categories</a:t>
            </a: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7EDDD81-B4D2-A52C-19FB-814476D40B73}"/>
              </a:ext>
            </a:extLst>
          </p:cNvPr>
          <p:cNvGrpSpPr/>
          <p:nvPr/>
        </p:nvGrpSpPr>
        <p:grpSpPr>
          <a:xfrm>
            <a:off x="10089290" y="2287535"/>
            <a:ext cx="7830658" cy="7446631"/>
            <a:chOff x="0" y="-47625"/>
            <a:chExt cx="1941115" cy="220814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4F11915C-6444-7721-957F-62C662F6F679}"/>
                </a:ext>
              </a:extLst>
            </p:cNvPr>
            <p:cNvSpPr/>
            <p:nvPr/>
          </p:nvSpPr>
          <p:spPr>
            <a:xfrm>
              <a:off x="0" y="0"/>
              <a:ext cx="1941115" cy="2160521"/>
            </a:xfrm>
            <a:custGeom>
              <a:avLst/>
              <a:gdLst/>
              <a:ahLst/>
              <a:cxnLst/>
              <a:rect l="l" t="t" r="r" b="b"/>
              <a:pathLst>
                <a:path w="1941115" h="2160521">
                  <a:moveTo>
                    <a:pt x="0" y="0"/>
                  </a:moveTo>
                  <a:lnTo>
                    <a:pt x="1941115" y="0"/>
                  </a:lnTo>
                  <a:lnTo>
                    <a:pt x="1941115" y="2160521"/>
                  </a:lnTo>
                  <a:lnTo>
                    <a:pt x="0" y="2160521"/>
                  </a:lnTo>
                  <a:close/>
                </a:path>
              </a:pathLst>
            </a:custGeom>
            <a:solidFill>
              <a:srgbClr val="ECE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E6DA31F3-A233-1864-D36A-91B7EAF689D3}"/>
                </a:ext>
              </a:extLst>
            </p:cNvPr>
            <p:cNvSpPr txBox="1"/>
            <p:nvPr/>
          </p:nvSpPr>
          <p:spPr>
            <a:xfrm>
              <a:off x="0" y="-47625"/>
              <a:ext cx="1941115" cy="2208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pic>
        <p:nvPicPr>
          <p:cNvPr id="3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848D967-EA95-0C65-B44B-3267E2DE0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40" y="2671009"/>
            <a:ext cx="9428988" cy="670034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569DC47-CF5E-1D5D-EF16-F9FA7CC03E78}"/>
              </a:ext>
            </a:extLst>
          </p:cNvPr>
          <p:cNvSpPr txBox="1"/>
          <p:nvPr/>
        </p:nvSpPr>
        <p:spPr>
          <a:xfrm>
            <a:off x="10492416" y="4374620"/>
            <a:ext cx="679598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TW" sz="2400" b="1">
                <a:ea typeface="新細明體"/>
              </a:rPr>
              <a:t>Top Spending</a:t>
            </a:r>
            <a:r>
              <a:rPr lang="en-US" altLang="zh-TW" sz="2400">
                <a:ea typeface="新細明體"/>
              </a:rPr>
              <a:t>: Service Stations lead in total spending, reflecting high fuel or travel costs.</a:t>
            </a:r>
            <a:endParaRPr lang="en-US" altLang="zh-TW" sz="2400">
              <a:ea typeface="新細明體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TW" sz="2400" b="1">
                <a:ea typeface="新細明體"/>
              </a:rPr>
              <a:t>Essential Categories</a:t>
            </a:r>
            <a:r>
              <a:rPr lang="en-US" altLang="zh-TW" sz="2400">
                <a:ea typeface="新細明體"/>
              </a:rPr>
              <a:t>: Grocery and Miscellaneous Food Stores also show significant spending, highlighting daily necessities.</a:t>
            </a:r>
            <a:endParaRPr lang="en-US" altLang="zh-TW" sz="2400">
              <a:ea typeface="新細明體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TW" sz="2400" b="1">
                <a:ea typeface="新細明體"/>
              </a:rPr>
              <a:t>Moderate Spending</a:t>
            </a:r>
            <a:r>
              <a:rPr lang="en-US" altLang="zh-TW" sz="2400">
                <a:ea typeface="新細明體"/>
              </a:rPr>
              <a:t>: Drug Stores, Department Stores, and Wholesale Clubs indicate consistent but smaller contributions.</a:t>
            </a:r>
            <a:endParaRPr lang="en-US" altLang="zh-TW" sz="2400">
              <a:ea typeface="新細明體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altLang="zh-TW" sz="2400" b="1">
                <a:ea typeface="新細明體"/>
              </a:rPr>
              <a:t>Lower Spending</a:t>
            </a:r>
            <a:r>
              <a:rPr lang="en-US" altLang="zh-TW" sz="2400">
                <a:ea typeface="新細明體"/>
              </a:rPr>
              <a:t>: Utilities and Automotive Services have the lowest totals, likely due to their recurring or infrequent nature.</a:t>
            </a:r>
            <a:endParaRPr lang="en-US" altLang="zh-TW" sz="2400">
              <a:ea typeface="新細明體"/>
              <a:cs typeface="Calibri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0CB3B2B-B1E0-9FD9-8B01-85E6258DAA1C}"/>
              </a:ext>
            </a:extLst>
          </p:cNvPr>
          <p:cNvSpPr txBox="1"/>
          <p:nvPr/>
        </p:nvSpPr>
        <p:spPr>
          <a:xfrm>
            <a:off x="10296130" y="2806454"/>
            <a:ext cx="719313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altLang="zh-TW" sz="2800" b="1">
                <a:latin typeface="Calibri"/>
                <a:ea typeface="新細明體"/>
                <a:cs typeface="Calibri"/>
              </a:rPr>
              <a:t>Combines transaction data with </a:t>
            </a:r>
            <a:r>
              <a:rPr lang="en-US" altLang="zh-TW" sz="2800" b="1" err="1">
                <a:latin typeface="Calibri"/>
                <a:ea typeface="新細明體"/>
                <a:cs typeface="Calibri"/>
              </a:rPr>
              <a:t>MCC_code</a:t>
            </a:r>
            <a:r>
              <a:rPr lang="en-US" altLang="zh-TW" sz="2800" b="1">
                <a:latin typeface="Calibri"/>
                <a:ea typeface="新細明體"/>
                <a:cs typeface="Calibri"/>
              </a:rPr>
              <a:t> by matching </a:t>
            </a:r>
            <a:r>
              <a:rPr lang="en-US" altLang="zh-TW" sz="2800" b="1" err="1">
                <a:ea typeface="新細明體"/>
              </a:rPr>
              <a:t>MCC_id</a:t>
            </a:r>
            <a:endParaRPr lang="en-US" altLang="zh-TW" sz="2800" b="1" err="1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977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23130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2915103" y="23731"/>
            <a:ext cx="5372897" cy="2276154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FA41B5BD-7F20-BE98-5D6D-3D8554F29179}"/>
              </a:ext>
            </a:extLst>
          </p:cNvPr>
          <p:cNvGrpSpPr/>
          <p:nvPr/>
        </p:nvGrpSpPr>
        <p:grpSpPr>
          <a:xfrm>
            <a:off x="10092815" y="2290728"/>
            <a:ext cx="7830658" cy="7446631"/>
            <a:chOff x="0" y="-47625"/>
            <a:chExt cx="1941115" cy="220814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C80465A-030B-1569-5912-57C9E9233D5F}"/>
                </a:ext>
              </a:extLst>
            </p:cNvPr>
            <p:cNvSpPr/>
            <p:nvPr/>
          </p:nvSpPr>
          <p:spPr>
            <a:xfrm>
              <a:off x="0" y="0"/>
              <a:ext cx="1941115" cy="2160521"/>
            </a:xfrm>
            <a:custGeom>
              <a:avLst/>
              <a:gdLst/>
              <a:ahLst/>
              <a:cxnLst/>
              <a:rect l="l" t="t" r="r" b="b"/>
              <a:pathLst>
                <a:path w="1941115" h="2160521">
                  <a:moveTo>
                    <a:pt x="0" y="0"/>
                  </a:moveTo>
                  <a:lnTo>
                    <a:pt x="1941115" y="0"/>
                  </a:lnTo>
                  <a:lnTo>
                    <a:pt x="1941115" y="2160521"/>
                  </a:lnTo>
                  <a:lnTo>
                    <a:pt x="0" y="2160521"/>
                  </a:lnTo>
                  <a:close/>
                </a:path>
              </a:pathLst>
            </a:custGeom>
            <a:solidFill>
              <a:srgbClr val="ECECF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37CBD9E4-5D41-E395-DEE0-C2D51C4CA691}"/>
                </a:ext>
              </a:extLst>
            </p:cNvPr>
            <p:cNvSpPr txBox="1"/>
            <p:nvPr/>
          </p:nvSpPr>
          <p:spPr>
            <a:xfrm>
              <a:off x="0" y="-47625"/>
              <a:ext cx="1941115" cy="2208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C50CB7-3DEE-0420-1A23-D423F33FC51F}"/>
              </a:ext>
            </a:extLst>
          </p:cNvPr>
          <p:cNvSpPr txBox="1"/>
          <p:nvPr/>
        </p:nvSpPr>
        <p:spPr>
          <a:xfrm>
            <a:off x="10411459" y="3718132"/>
            <a:ext cx="7193131" cy="4585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Top Spenders</a:t>
            </a:r>
            <a:r>
              <a:rPr lang="en-US" sz="2400">
                <a:ea typeface="+mn-lt"/>
                <a:cs typeface="+mn-lt"/>
              </a:rPr>
              <a:t>: California ($6.3M), Texas ($4.28M), and New York ($3.73M) lead in spending, driven by large populations and economies.</a:t>
            </a:r>
            <a:endParaRPr lang="en-US" altLang="zh-TW" sz="2400" b="1">
              <a:latin typeface="Calibri"/>
              <a:ea typeface="新細明體"/>
              <a:cs typeface="Calibri"/>
            </a:endParaRPr>
          </a:p>
          <a:p>
            <a:pPr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Lowest Spenders</a:t>
            </a:r>
            <a:r>
              <a:rPr lang="en-US" sz="2400">
                <a:ea typeface="+mn-lt"/>
                <a:cs typeface="+mn-lt"/>
              </a:rPr>
              <a:t>: Wyoming ($39K) and Delaware ($60K) have the least spending, reflecting smaller populations.</a:t>
            </a:r>
            <a:endParaRPr lang="en-US" sz="240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endParaRPr lang="en-US" sz="24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400" b="1">
                <a:ea typeface="+mn-lt"/>
                <a:cs typeface="+mn-lt"/>
              </a:rPr>
              <a:t>Regional Trends</a:t>
            </a:r>
            <a:r>
              <a:rPr lang="en-US" sz="2400">
                <a:ea typeface="+mn-lt"/>
                <a:cs typeface="+mn-lt"/>
              </a:rPr>
              <a:t>: High spending clusters in the West (CA), South (TX, FL), and Northeast (NY, PA); low spending in the Midwest and Mountain regions.</a:t>
            </a:r>
            <a:endParaRPr lang="en-US" sz="2400"/>
          </a:p>
          <a:p>
            <a:endParaRPr lang="en-US" altLang="zh-TW" sz="2800" b="1">
              <a:ea typeface="新細明體"/>
              <a:cs typeface="Calibri"/>
            </a:endParaRPr>
          </a:p>
        </p:txBody>
      </p:sp>
      <p:sp>
        <p:nvSpPr>
          <p:cNvPr id="3" name="TextBox 34">
            <a:extLst>
              <a:ext uri="{FF2B5EF4-FFF2-40B4-BE49-F238E27FC236}">
                <a16:creationId xmlns:a16="http://schemas.microsoft.com/office/drawing/2014/main" id="{E3A8B4C5-DFCD-63FE-AA07-386D2A3C38EF}"/>
              </a:ext>
            </a:extLst>
          </p:cNvPr>
          <p:cNvSpPr txBox="1"/>
          <p:nvPr/>
        </p:nvSpPr>
        <p:spPr>
          <a:xfrm>
            <a:off x="2625696" y="1618976"/>
            <a:ext cx="125890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+mn-lt"/>
                <a:cs typeface="+mn-lt"/>
              </a:rPr>
              <a:t>State Spending Analysis</a:t>
            </a:r>
            <a:endParaRPr lang="en-US" b="1">
              <a:ea typeface="Calibri"/>
              <a:cs typeface="Calibri"/>
            </a:endParaRPr>
          </a:p>
        </p:txBody>
      </p:sp>
      <p:pic>
        <p:nvPicPr>
          <p:cNvPr id="2" name="Picture 1" descr="A map of the united states with numbers and a map of the united states">
            <a:extLst>
              <a:ext uri="{FF2B5EF4-FFF2-40B4-BE49-F238E27FC236}">
                <a16:creationId xmlns:a16="http://schemas.microsoft.com/office/drawing/2014/main" id="{7389D197-E993-4D71-A082-DA0BE4312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48" y="2803921"/>
            <a:ext cx="9782087" cy="59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5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2"/>
          <p:cNvSpPr/>
          <p:nvPr/>
        </p:nvSpPr>
        <p:spPr>
          <a:xfrm flipV="1">
            <a:off x="0" y="-5092"/>
            <a:ext cx="3016342" cy="1965710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0" y="2276155"/>
                </a:moveTo>
                <a:lnTo>
                  <a:pt x="5372897" y="2276155"/>
                </a:lnTo>
                <a:lnTo>
                  <a:pt x="5372897" y="0"/>
                </a:lnTo>
                <a:lnTo>
                  <a:pt x="0" y="0"/>
                </a:lnTo>
                <a:lnTo>
                  <a:pt x="0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 flipH="1" flipV="1">
            <a:off x="14566102" y="-4491"/>
            <a:ext cx="3721898" cy="1965710"/>
          </a:xfrm>
          <a:custGeom>
            <a:avLst/>
            <a:gdLst/>
            <a:ahLst/>
            <a:cxnLst/>
            <a:rect l="l" t="t" r="r" b="b"/>
            <a:pathLst>
              <a:path w="5372897" h="2276154">
                <a:moveTo>
                  <a:pt x="5372897" y="2276155"/>
                </a:moveTo>
                <a:lnTo>
                  <a:pt x="0" y="2276155"/>
                </a:lnTo>
                <a:lnTo>
                  <a:pt x="0" y="0"/>
                </a:lnTo>
                <a:lnTo>
                  <a:pt x="5372897" y="0"/>
                </a:lnTo>
                <a:lnTo>
                  <a:pt x="5372897" y="227615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E6DA31F3-A233-1864-D36A-91B7EAF689D3}"/>
              </a:ext>
            </a:extLst>
          </p:cNvPr>
          <p:cNvSpPr txBox="1"/>
          <p:nvPr/>
        </p:nvSpPr>
        <p:spPr>
          <a:xfrm>
            <a:off x="8178743" y="2157037"/>
            <a:ext cx="933546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37CBD9E4-5D41-E395-DEE0-C2D51C4CA691}"/>
              </a:ext>
            </a:extLst>
          </p:cNvPr>
          <p:cNvSpPr txBox="1"/>
          <p:nvPr/>
        </p:nvSpPr>
        <p:spPr>
          <a:xfrm>
            <a:off x="10014949" y="2296828"/>
            <a:ext cx="7830658" cy="744663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12"/>
              </a:lnSpc>
            </a:pPr>
            <a:endParaRPr/>
          </a:p>
        </p:txBody>
      </p:sp>
      <p:sp>
        <p:nvSpPr>
          <p:cNvPr id="2" name="TextBox 34">
            <a:extLst>
              <a:ext uri="{FF2B5EF4-FFF2-40B4-BE49-F238E27FC236}">
                <a16:creationId xmlns:a16="http://schemas.microsoft.com/office/drawing/2014/main" id="{81089AAD-4524-F8B4-B519-075EB041493C}"/>
              </a:ext>
            </a:extLst>
          </p:cNvPr>
          <p:cNvSpPr txBox="1"/>
          <p:nvPr/>
        </p:nvSpPr>
        <p:spPr>
          <a:xfrm>
            <a:off x="1341585" y="1618976"/>
            <a:ext cx="125890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4400" b="1">
                <a:solidFill>
                  <a:srgbClr val="2D3880"/>
                </a:solidFill>
                <a:ea typeface="Calibri"/>
                <a:cs typeface="Calibri"/>
              </a:rPr>
              <a:t>Transaction Error Analysis:</a:t>
            </a:r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83A530-F2CB-3FDA-7EB5-676C2054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9040" y="2341660"/>
            <a:ext cx="4070575" cy="2160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3FFC08-B664-12DF-02DB-5BFD77017F68}"/>
              </a:ext>
            </a:extLst>
          </p:cNvPr>
          <p:cNvSpPr txBox="1"/>
          <p:nvPr/>
        </p:nvSpPr>
        <p:spPr>
          <a:xfrm>
            <a:off x="1340327" y="2363590"/>
            <a:ext cx="11656002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Calibri"/>
                <a:cs typeface="Calibri"/>
              </a:rPr>
              <a:t>We identified 9 distinct types of Error values in transactions table. </a:t>
            </a:r>
          </a:p>
          <a:p>
            <a:r>
              <a:rPr lang="en-US" sz="2400" b="1">
                <a:ea typeface="Calibri"/>
                <a:cs typeface="Calibri"/>
              </a:rPr>
              <a:t>Analysis of the Error Type "Technical Glitch":</a:t>
            </a:r>
            <a:endParaRPr lang="en-US" sz="240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Discover faces slightly less technical glitches (-0.03%) but handles ~15x Lesser Volumes .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Visa, MasterCard have similar number of technical glitches.</a:t>
            </a:r>
          </a:p>
          <a:p>
            <a:r>
              <a:rPr lang="en-US" sz="2400" b="1">
                <a:ea typeface="Calibri"/>
                <a:cs typeface="Calibri"/>
              </a:rPr>
              <a:t>Performance Improvement: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Pre-normalize 'errors' column and convert to uppercase to reduce load when querying.</a:t>
            </a:r>
          </a:p>
          <a:p>
            <a:pPr marL="457200" indent="-457200">
              <a:buFont typeface="Arial"/>
              <a:buChar char="•"/>
            </a:pPr>
            <a:r>
              <a:rPr lang="en-US" sz="2400">
                <a:ea typeface="Calibri"/>
                <a:cs typeface="Calibri"/>
              </a:rPr>
              <a:t>Indexing/ Clustering on columns like 'errors' when using it for repeated queries. </a:t>
            </a:r>
          </a:p>
          <a:p>
            <a:pPr marL="457200" indent="-457200">
              <a:buFont typeface="Arial"/>
              <a:buChar char="•"/>
            </a:pPr>
            <a:endParaRPr lang="en-US" sz="2800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93AB35-B1F4-D48C-DE4F-1680159A6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7074" y="7635198"/>
            <a:ext cx="4203171" cy="19277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744020-0D6B-3A4A-9B97-CE05237FAD9A}"/>
              </a:ext>
            </a:extLst>
          </p:cNvPr>
          <p:cNvSpPr txBox="1"/>
          <p:nvPr/>
        </p:nvSpPr>
        <p:spPr>
          <a:xfrm>
            <a:off x="13645443" y="4783666"/>
            <a:ext cx="3697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AB512-A6FD-BE6A-1D93-13161AE7054A}"/>
              </a:ext>
            </a:extLst>
          </p:cNvPr>
          <p:cNvSpPr txBox="1"/>
          <p:nvPr/>
        </p:nvSpPr>
        <p:spPr>
          <a:xfrm>
            <a:off x="13325858" y="5154632"/>
            <a:ext cx="3666506" cy="37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>
                <a:ea typeface="Calibri"/>
                <a:cs typeface="Calibri"/>
              </a:rPr>
              <a:t>Query Result:</a:t>
            </a:r>
            <a:endParaRPr lang="en-US" b="1" i="1" u="sn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81F09F-7054-37D7-E56B-1C276CA85256}"/>
              </a:ext>
            </a:extLst>
          </p:cNvPr>
          <p:cNvSpPr txBox="1"/>
          <p:nvPr/>
        </p:nvSpPr>
        <p:spPr>
          <a:xfrm>
            <a:off x="13312076" y="1911339"/>
            <a:ext cx="3666506" cy="371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>
                <a:ea typeface="Calibri"/>
                <a:cs typeface="Calibri"/>
              </a:rPr>
              <a:t>Types of Errors:</a:t>
            </a:r>
            <a:endParaRPr lang="en-US" b="1" i="1" u="s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5E331-91BF-A60C-CBBA-4C2453AAE979}"/>
              </a:ext>
            </a:extLst>
          </p:cNvPr>
          <p:cNvSpPr txBox="1"/>
          <p:nvPr/>
        </p:nvSpPr>
        <p:spPr>
          <a:xfrm>
            <a:off x="13316929" y="6987813"/>
            <a:ext cx="4071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sng">
                <a:ea typeface="Calibri"/>
                <a:cs typeface="Calibri"/>
              </a:rPr>
              <a:t>% of Technical Glitches Vs. Card Network</a:t>
            </a:r>
            <a:endParaRPr lang="en-US" b="1" i="1" u="sng" err="1"/>
          </a:p>
        </p:txBody>
      </p:sp>
      <p:pic>
        <p:nvPicPr>
          <p:cNvPr id="9" name="Picture 8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03DEFD02-503F-C37B-69DF-A9593C6B2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6682" y="5143430"/>
            <a:ext cx="10808980" cy="4421146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BA364462-387F-7370-B637-1A5DC04AD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69643" y="5713237"/>
            <a:ext cx="4261773" cy="9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24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1122</Words>
  <Application>Microsoft Office PowerPoint</Application>
  <PresentationFormat>Custom</PresentationFormat>
  <Paragraphs>168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Arial,Sans-Serif</vt:lpstr>
      <vt:lpstr>新細明體</vt:lpstr>
      <vt:lpstr>Aptos Narrow</vt:lpstr>
      <vt:lpstr>system-ui</vt:lpstr>
      <vt:lpstr>Glacial Indifference Bold</vt:lpstr>
      <vt:lpstr>Arial</vt:lpstr>
      <vt:lpstr>Glacial Indifference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Purple Simple Research Proposal Presentation</dc:title>
  <dc:creator>priya gundepally</dc:creator>
  <cp:lastModifiedBy>Prathik Pittala</cp:lastModifiedBy>
  <cp:revision>4</cp:revision>
  <dcterms:created xsi:type="dcterms:W3CDTF">2006-08-16T00:00:00Z</dcterms:created>
  <dcterms:modified xsi:type="dcterms:W3CDTF">2025-01-30T22:41:26Z</dcterms:modified>
  <dc:identifier>DAGX1XEnkmQ</dc:identifier>
</cp:coreProperties>
</file>